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7" r:id="rId2"/>
    <p:sldId id="268" r:id="rId3"/>
    <p:sldId id="256" r:id="rId4"/>
    <p:sldId id="291" r:id="rId5"/>
    <p:sldId id="292" r:id="rId6"/>
    <p:sldId id="293" r:id="rId7"/>
    <p:sldId id="294" r:id="rId8"/>
    <p:sldId id="276" r:id="rId9"/>
    <p:sldId id="258" r:id="rId10"/>
    <p:sldId id="264" r:id="rId11"/>
    <p:sldId id="266" r:id="rId12"/>
    <p:sldId id="270" r:id="rId13"/>
    <p:sldId id="272" r:id="rId14"/>
    <p:sldId id="271" r:id="rId15"/>
    <p:sldId id="274" r:id="rId16"/>
    <p:sldId id="269" r:id="rId17"/>
    <p:sldId id="259" r:id="rId18"/>
    <p:sldId id="261" r:id="rId19"/>
    <p:sldId id="265" r:id="rId20"/>
    <p:sldId id="263" r:id="rId21"/>
    <p:sldId id="287" r:id="rId22"/>
    <p:sldId id="277" r:id="rId23"/>
    <p:sldId id="278" r:id="rId24"/>
    <p:sldId id="279" r:id="rId25"/>
    <p:sldId id="280" r:id="rId26"/>
    <p:sldId id="281" r:id="rId27"/>
    <p:sldId id="282" r:id="rId28"/>
    <p:sldId id="283" r:id="rId29"/>
    <p:sldId id="284" r:id="rId30"/>
    <p:sldId id="285" r:id="rId31"/>
    <p:sldId id="286" r:id="rId32"/>
    <p:sldId id="260" r:id="rId33"/>
    <p:sldId id="262" r:id="rId34"/>
    <p:sldId id="273" r:id="rId35"/>
    <p:sldId id="28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67" autoAdjust="0"/>
    <p:restoredTop sz="98703" autoAdjust="0"/>
  </p:normalViewPr>
  <p:slideViewPr>
    <p:cSldViewPr>
      <p:cViewPr>
        <p:scale>
          <a:sx n="94" d="100"/>
          <a:sy n="94" d="100"/>
        </p:scale>
        <p:origin x="-2232" y="-3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71B155-821E-1D4A-BC09-3AE2178F3717}" type="datetimeFigureOut">
              <a:rPr lang="en-US" smtClean="0"/>
              <a:t>19/04/15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96DB69-3502-2244-9B39-3E671E9744C0}" type="slidenum">
              <a:rPr lang="en-US" smtClean="0"/>
              <a:t>‹#›</a:t>
            </a:fld>
            <a:endParaRPr lang="en-US"/>
          </a:p>
        </p:txBody>
      </p:sp>
    </p:spTree>
    <p:extLst>
      <p:ext uri="{BB962C8B-B14F-4D97-AF65-F5344CB8AC3E}">
        <p14:creationId xmlns:p14="http://schemas.microsoft.com/office/powerpoint/2010/main" val="24976684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1</a:t>
            </a:fld>
            <a:endParaRPr lang="en-US"/>
          </a:p>
        </p:txBody>
      </p:sp>
    </p:spTree>
    <p:extLst>
      <p:ext uri="{BB962C8B-B14F-4D97-AF65-F5344CB8AC3E}">
        <p14:creationId xmlns:p14="http://schemas.microsoft.com/office/powerpoint/2010/main" val="1373423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bird that you can see is a </a:t>
            </a:r>
            <a:r>
              <a:rPr lang="en-US" dirty="0" smtClean="0"/>
              <a:t>ground-nesting </a:t>
            </a:r>
            <a:r>
              <a:rPr lang="en-US" dirty="0" smtClean="0"/>
              <a:t>nightjar.  These birds (and many other species) nest on the ground</a:t>
            </a:r>
            <a:r>
              <a:rPr lang="en-US" baseline="0" dirty="0" smtClean="0"/>
              <a:t> and therefore have to be very well camouflaged.  The same is true of the nests and eggs.</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3</a:t>
            </a:fld>
            <a:endParaRPr lang="en-US"/>
          </a:p>
        </p:txBody>
      </p:sp>
    </p:spTree>
    <p:extLst>
      <p:ext uri="{BB962C8B-B14F-4D97-AF65-F5344CB8AC3E}">
        <p14:creationId xmlns:p14="http://schemas.microsoft.com/office/powerpoint/2010/main" val="1903591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crab spider camouflaged</a:t>
            </a:r>
            <a:r>
              <a:rPr lang="en-US" baseline="0" dirty="0" smtClean="0"/>
              <a:t> on a flower. Crab spiders sit and wait for bees and other pollinating animals to visit the flowers and then pounce and eat them.</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4</a:t>
            </a:fld>
            <a:endParaRPr lang="en-US"/>
          </a:p>
        </p:txBody>
      </p:sp>
    </p:spTree>
    <p:extLst>
      <p:ext uri="{BB962C8B-B14F-4D97-AF65-F5344CB8AC3E}">
        <p14:creationId xmlns:p14="http://schemas.microsoft.com/office/powerpoint/2010/main" val="1244122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bark mantis – another very well camouflaged predator that hides from its prey on trees.</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5</a:t>
            </a:fld>
            <a:endParaRPr lang="en-US"/>
          </a:p>
        </p:txBody>
      </p:sp>
    </p:spTree>
    <p:extLst>
      <p:ext uri="{BB962C8B-B14F-4D97-AF65-F5344CB8AC3E}">
        <p14:creationId xmlns:p14="http://schemas.microsoft.com/office/powerpoint/2010/main" val="1234906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afraid I can’t do any better than “a moth” for the identification</a:t>
            </a:r>
            <a:r>
              <a:rPr lang="en-US" baseline="0" dirty="0" smtClean="0"/>
              <a:t> of this species. It was spotted in the Western Ghats province of India. As with many moths, this species is remarkably well camouflaged on the tree bark amongst the moss and lichen.</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6</a:t>
            </a:fld>
            <a:endParaRPr lang="en-US"/>
          </a:p>
        </p:txBody>
      </p:sp>
    </p:spTree>
    <p:extLst>
      <p:ext uri="{BB962C8B-B14F-4D97-AF65-F5344CB8AC3E}">
        <p14:creationId xmlns:p14="http://schemas.microsoft.com/office/powerpoint/2010/main" val="1755067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dirty="0" err="1" smtClean="0"/>
              <a:t>Scops</a:t>
            </a:r>
            <a:r>
              <a:rPr lang="en-US" baseline="0" dirty="0" smtClean="0"/>
              <a:t> owl taking a nap in a tree.  Owls are active at dusk and through the night, but they have to sleep somewhere. Being camouflaged means that they are less likely to be disturbed.</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7</a:t>
            </a:fld>
            <a:endParaRPr lang="en-US"/>
          </a:p>
        </p:txBody>
      </p:sp>
    </p:spTree>
    <p:extLst>
      <p:ext uri="{BB962C8B-B14F-4D97-AF65-F5344CB8AC3E}">
        <p14:creationId xmlns:p14="http://schemas.microsoft.com/office/powerpoint/2010/main" val="1771337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lizard matches the background of the leaves so well that it can move around and remain partly hidden.</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8</a:t>
            </a:fld>
            <a:endParaRPr lang="en-US"/>
          </a:p>
        </p:txBody>
      </p:sp>
    </p:spTree>
    <p:extLst>
      <p:ext uri="{BB962C8B-B14F-4D97-AF65-F5344CB8AC3E}">
        <p14:creationId xmlns:p14="http://schemas.microsoft.com/office/powerpoint/2010/main" val="552612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orchid mantis sitting on an orchid.</a:t>
            </a:r>
            <a:r>
              <a:rPr lang="en-US" baseline="0" dirty="0" smtClean="0"/>
              <a:t>  Like the crab spider, this species sits and waits for passing insects and reaches out to grab them with its forelegs.</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9</a:t>
            </a:fld>
            <a:endParaRPr lang="en-US"/>
          </a:p>
        </p:txBody>
      </p:sp>
    </p:spTree>
    <p:extLst>
      <p:ext uri="{BB962C8B-B14F-4D97-AF65-F5344CB8AC3E}">
        <p14:creationId xmlns:p14="http://schemas.microsoft.com/office/powerpoint/2010/main" val="1513876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picture</a:t>
            </a:r>
            <a:r>
              <a:rPr lang="en-US" baseline="0" dirty="0" smtClean="0"/>
              <a:t> of the Ebola virus taken down a microscope.  Ebola has many ways to hide from our body’s immune system, and in that way it can be said to have a form of camouflage.  This is one of the reasons that Ebola is such a nasty disease.</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10</a:t>
            </a:fld>
            <a:endParaRPr lang="en-US"/>
          </a:p>
        </p:txBody>
      </p:sp>
    </p:spTree>
    <p:extLst>
      <p:ext uri="{BB962C8B-B14F-4D97-AF65-F5344CB8AC3E}">
        <p14:creationId xmlns:p14="http://schemas.microsoft.com/office/powerpoint/2010/main" val="2446325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a:t>
            </a:r>
            <a:r>
              <a:rPr lang="en-US" baseline="0" dirty="0" smtClean="0"/>
              <a:t> from viruses to great white sharks can be said to have camouflage.  You can ask the children why they think this might be an example of camouflage.  The answer is that when a fish is looking at the shark from below it sees the white underbelly which blends in with the bright sky.  When the fish is above the shark, the dark back of the animal blends in with the darkness in the bottom of the ocean. Great whites tend to hunt by swimming up beneath their prey.</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11</a:t>
            </a:fld>
            <a:endParaRPr lang="en-US"/>
          </a:p>
        </p:txBody>
      </p:sp>
    </p:spTree>
    <p:extLst>
      <p:ext uri="{BB962C8B-B14F-4D97-AF65-F5344CB8AC3E}">
        <p14:creationId xmlns:p14="http://schemas.microsoft.com/office/powerpoint/2010/main" val="1493685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12</a:t>
            </a:fld>
            <a:endParaRPr lang="en-US"/>
          </a:p>
        </p:txBody>
      </p:sp>
    </p:spTree>
    <p:extLst>
      <p:ext uri="{BB962C8B-B14F-4D97-AF65-F5344CB8AC3E}">
        <p14:creationId xmlns:p14="http://schemas.microsoft.com/office/powerpoint/2010/main" val="3259764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13</a:t>
            </a:fld>
            <a:endParaRPr lang="en-US"/>
          </a:p>
        </p:txBody>
      </p:sp>
    </p:spTree>
    <p:extLst>
      <p:ext uri="{BB962C8B-B14F-4D97-AF65-F5344CB8AC3E}">
        <p14:creationId xmlns:p14="http://schemas.microsoft.com/office/powerpoint/2010/main" val="3366366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Project Nightjar is a computer game</a:t>
            </a:r>
            <a:r>
              <a:rPr lang="en-US" baseline="0" dirty="0" smtClean="0"/>
              <a:t> designed by Martin Stevens and colleagues at the University of Exeter to test theories about the evolution of camouflage.  Playing the game you will be shown a series of images and are tasked with trying to find the bird that is camouflaged in the scene. You can play along with the class, but please do click on the birds as soon as you find them so that the data is useful for the team.</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15</a:t>
            </a:fld>
            <a:endParaRPr lang="en-US"/>
          </a:p>
        </p:txBody>
      </p:sp>
    </p:spTree>
    <p:extLst>
      <p:ext uri="{BB962C8B-B14F-4D97-AF65-F5344CB8AC3E}">
        <p14:creationId xmlns:p14="http://schemas.microsoft.com/office/powerpoint/2010/main" val="1951576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top image is a coral snake which is venomous</a:t>
            </a:r>
            <a:r>
              <a:rPr lang="en-US" baseline="0" dirty="0" smtClean="0"/>
              <a:t> (though small, in this case, so not much danger to humans). The bottom image is a milk snake which is not venomous.  There is a rhyme to remember the difference: “If red touches black, venom I lack; if red touches yellow, danger my fellow!”  In these cases, the yellow markings are closer to white, but the same applies.</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17</a:t>
            </a:fld>
            <a:endParaRPr lang="en-US"/>
          </a:p>
        </p:txBody>
      </p:sp>
    </p:spTree>
    <p:extLst>
      <p:ext uri="{BB962C8B-B14F-4D97-AF65-F5344CB8AC3E}">
        <p14:creationId xmlns:p14="http://schemas.microsoft.com/office/powerpoint/2010/main" val="3429055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three animals all</a:t>
            </a:r>
            <a:r>
              <a:rPr lang="en-US" baseline="0" dirty="0" smtClean="0"/>
              <a:t> have a different form of mimicry: they mimic the noises of other animals.  The bird is called a “</a:t>
            </a:r>
            <a:r>
              <a:rPr lang="en-US" baseline="0" dirty="0" err="1" smtClean="0"/>
              <a:t>drongo</a:t>
            </a:r>
            <a:r>
              <a:rPr lang="en-US" baseline="0" dirty="0" smtClean="0"/>
              <a:t>”.  This species hangs around </a:t>
            </a:r>
            <a:r>
              <a:rPr lang="en-US" baseline="0" dirty="0" err="1" smtClean="0"/>
              <a:t>meerkat</a:t>
            </a:r>
            <a:r>
              <a:rPr lang="en-US" baseline="0" dirty="0" smtClean="0"/>
              <a:t> burrows and waits until a </a:t>
            </a:r>
            <a:r>
              <a:rPr lang="en-US" baseline="0" dirty="0" err="1" smtClean="0"/>
              <a:t>meerkat</a:t>
            </a:r>
            <a:r>
              <a:rPr lang="en-US" baseline="0" dirty="0" smtClean="0"/>
              <a:t> has found something to eat.  The </a:t>
            </a:r>
            <a:r>
              <a:rPr lang="en-US" baseline="0" dirty="0" err="1" smtClean="0"/>
              <a:t>drongo</a:t>
            </a:r>
            <a:r>
              <a:rPr lang="en-US" baseline="0" dirty="0" smtClean="0"/>
              <a:t> then mimics the distinctive </a:t>
            </a:r>
            <a:r>
              <a:rPr lang="en-US" baseline="0" dirty="0" err="1" smtClean="0"/>
              <a:t>meerkat</a:t>
            </a:r>
            <a:r>
              <a:rPr lang="en-US" baseline="0" dirty="0" smtClean="0"/>
              <a:t> alarm call, causing the </a:t>
            </a:r>
            <a:r>
              <a:rPr lang="en-US" baseline="0" dirty="0" err="1" smtClean="0"/>
              <a:t>meerkat</a:t>
            </a:r>
            <a:r>
              <a:rPr lang="en-US" baseline="0" dirty="0" smtClean="0"/>
              <a:t> to panic, drop the food and run for its burrow. The </a:t>
            </a:r>
            <a:r>
              <a:rPr lang="en-US" baseline="0" dirty="0" err="1" smtClean="0"/>
              <a:t>drongo</a:t>
            </a:r>
            <a:r>
              <a:rPr lang="en-US" baseline="0" dirty="0" smtClean="0"/>
              <a:t> then swoops down and carries off the food.  The insect is the top right is a hoverfly called </a:t>
            </a:r>
            <a:r>
              <a:rPr lang="en-US" baseline="0" dirty="0" err="1" smtClean="0"/>
              <a:t>Cheilosia</a:t>
            </a:r>
            <a:r>
              <a:rPr lang="en-US" baseline="0" dirty="0" smtClean="0"/>
              <a:t> </a:t>
            </a:r>
            <a:r>
              <a:rPr lang="en-US" baseline="0" dirty="0" err="1" smtClean="0"/>
              <a:t>illustrata</a:t>
            </a:r>
            <a:r>
              <a:rPr lang="en-US" baseline="0" dirty="0" smtClean="0"/>
              <a:t>.  As well as looking quite a lot like a bee, this species also makes a buzzing sound when it is disturbed that is very bee-like.  That might be enough to put off a curious bird.  The moth is a tiger moth.  Some tiger moths have nasty toxins that make birds ill if they eat them and so the moth is brightly </a:t>
            </a:r>
            <a:r>
              <a:rPr lang="en-US" baseline="0" dirty="0" err="1" smtClean="0"/>
              <a:t>coloured</a:t>
            </a:r>
            <a:r>
              <a:rPr lang="en-US" baseline="0" dirty="0" smtClean="0"/>
              <a:t> to demonstrate this.  However, the moths are also eaten by bats at night when the visual signal is no use.  The poisonous moths have developed an ultrasonic click that warns the bats that they taste bad, and the moths that do not contain toxins mimic that same click.</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20</a:t>
            </a:fld>
            <a:endParaRPr lang="en-US"/>
          </a:p>
        </p:txBody>
      </p:sp>
    </p:spTree>
    <p:extLst>
      <p:ext uri="{BB962C8B-B14F-4D97-AF65-F5344CB8AC3E}">
        <p14:creationId xmlns:p14="http://schemas.microsoft.com/office/powerpoint/2010/main" val="4256307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Hoverfly</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22</a:t>
            </a:fld>
            <a:endParaRPr lang="en-US"/>
          </a:p>
        </p:txBody>
      </p:sp>
    </p:spTree>
    <p:extLst>
      <p:ext uri="{BB962C8B-B14F-4D97-AF65-F5344CB8AC3E}">
        <p14:creationId xmlns:p14="http://schemas.microsoft.com/office/powerpoint/2010/main" val="3044113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Bumblebee</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23</a:t>
            </a:fld>
            <a:endParaRPr lang="en-US"/>
          </a:p>
        </p:txBody>
      </p:sp>
    </p:spTree>
    <p:extLst>
      <p:ext uri="{BB962C8B-B14F-4D97-AF65-F5344CB8AC3E}">
        <p14:creationId xmlns:p14="http://schemas.microsoft.com/office/powerpoint/2010/main" val="2235067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Hoverfly</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24</a:t>
            </a:fld>
            <a:endParaRPr lang="en-US"/>
          </a:p>
        </p:txBody>
      </p:sp>
    </p:spTree>
    <p:extLst>
      <p:ext uri="{BB962C8B-B14F-4D97-AF65-F5344CB8AC3E}">
        <p14:creationId xmlns:p14="http://schemas.microsoft.com/office/powerpoint/2010/main" val="3605343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Honey bee</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25</a:t>
            </a:fld>
            <a:endParaRPr lang="en-US"/>
          </a:p>
        </p:txBody>
      </p:sp>
    </p:spTree>
    <p:extLst>
      <p:ext uri="{BB962C8B-B14F-4D97-AF65-F5344CB8AC3E}">
        <p14:creationId xmlns:p14="http://schemas.microsoft.com/office/powerpoint/2010/main" val="282507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Hoverfly</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26</a:t>
            </a:fld>
            <a:endParaRPr lang="en-US"/>
          </a:p>
        </p:txBody>
      </p:sp>
    </p:spTree>
    <p:extLst>
      <p:ext uri="{BB962C8B-B14F-4D97-AF65-F5344CB8AC3E}">
        <p14:creationId xmlns:p14="http://schemas.microsoft.com/office/powerpoint/2010/main" val="1139601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Wasp (bald-faced hornet)</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27</a:t>
            </a:fld>
            <a:endParaRPr lang="en-US"/>
          </a:p>
        </p:txBody>
      </p:sp>
    </p:spTree>
    <p:extLst>
      <p:ext uri="{BB962C8B-B14F-4D97-AF65-F5344CB8AC3E}">
        <p14:creationId xmlns:p14="http://schemas.microsoft.com/office/powerpoint/2010/main" val="551451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Wasp</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28</a:t>
            </a:fld>
            <a:endParaRPr lang="en-US"/>
          </a:p>
        </p:txBody>
      </p:sp>
    </p:spTree>
    <p:extLst>
      <p:ext uri="{BB962C8B-B14F-4D97-AF65-F5344CB8AC3E}">
        <p14:creationId xmlns:p14="http://schemas.microsoft.com/office/powerpoint/2010/main" val="38209484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Hoverfly</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29</a:t>
            </a:fld>
            <a:endParaRPr lang="en-US"/>
          </a:p>
        </p:txBody>
      </p:sp>
    </p:spTree>
    <p:extLst>
      <p:ext uri="{BB962C8B-B14F-4D97-AF65-F5344CB8AC3E}">
        <p14:creationId xmlns:p14="http://schemas.microsoft.com/office/powerpoint/2010/main" val="905784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Hoverfly</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30</a:t>
            </a:fld>
            <a:endParaRPr lang="en-US"/>
          </a:p>
        </p:txBody>
      </p:sp>
    </p:spTree>
    <p:extLst>
      <p:ext uri="{BB962C8B-B14F-4D97-AF65-F5344CB8AC3E}">
        <p14:creationId xmlns:p14="http://schemas.microsoft.com/office/powerpoint/2010/main" val="23596625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Bumble bee</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31</a:t>
            </a:fld>
            <a:endParaRPr lang="en-US"/>
          </a:p>
        </p:txBody>
      </p:sp>
    </p:spTree>
    <p:extLst>
      <p:ext uri="{BB962C8B-B14F-4D97-AF65-F5344CB8AC3E}">
        <p14:creationId xmlns:p14="http://schemas.microsoft.com/office/powerpoint/2010/main" val="168661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 are all the images side by side.  You can see that a bird faced with all these animals has a very difficult job in trying to figure out which it can eat without being stung.  There are five animals here that can sting, and seven that are perfectly safe to eat!</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32</a:t>
            </a:fld>
            <a:endParaRPr lang="en-US"/>
          </a:p>
        </p:txBody>
      </p:sp>
    </p:spTree>
    <p:extLst>
      <p:ext uri="{BB962C8B-B14F-4D97-AF65-F5344CB8AC3E}">
        <p14:creationId xmlns:p14="http://schemas.microsoft.com/office/powerpoint/2010/main" val="33806540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Researchers investigating</a:t>
            </a:r>
            <a:r>
              <a:rPr lang="en-US" baseline="0" dirty="0" smtClean="0"/>
              <a:t> mimicry can use artificial insects made from pastry and food </a:t>
            </a:r>
            <a:r>
              <a:rPr lang="en-US" baseline="0" dirty="0" err="1" smtClean="0"/>
              <a:t>colouring</a:t>
            </a:r>
            <a:r>
              <a:rPr lang="en-US" baseline="0" dirty="0" smtClean="0"/>
              <a:t> to test evolutionary ideas.  These are then placed outside and we can see which kinds birds eat.  It is also possible to put nasty-tasting chemicals in them (the same chemicals used to stop people biting their nails).</a:t>
            </a:r>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33</a:t>
            </a:fld>
            <a:endParaRPr lang="en-US"/>
          </a:p>
        </p:txBody>
      </p:sp>
    </p:spTree>
    <p:extLst>
      <p:ext uri="{BB962C8B-B14F-4D97-AF65-F5344CB8AC3E}">
        <p14:creationId xmlns:p14="http://schemas.microsoft.com/office/powerpoint/2010/main" val="31893152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34</a:t>
            </a:fld>
            <a:endParaRPr lang="en-US"/>
          </a:p>
        </p:txBody>
      </p:sp>
    </p:spTree>
    <p:extLst>
      <p:ext uri="{BB962C8B-B14F-4D97-AF65-F5344CB8AC3E}">
        <p14:creationId xmlns:p14="http://schemas.microsoft.com/office/powerpoint/2010/main" val="3432747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96DB69-3502-2244-9B39-3E671E9744C0}" type="slidenum">
              <a:rPr lang="en-US" smtClean="0"/>
              <a:t>35</a:t>
            </a:fld>
            <a:endParaRPr lang="en-US"/>
          </a:p>
        </p:txBody>
      </p:sp>
    </p:spTree>
    <p:extLst>
      <p:ext uri="{BB962C8B-B14F-4D97-AF65-F5344CB8AC3E}">
        <p14:creationId xmlns:p14="http://schemas.microsoft.com/office/powerpoint/2010/main" val="3997696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460A97C-6094-44F3-9AD2-0A11796E8BE7}" type="datetimeFigureOut">
              <a:rPr lang="en-US" smtClean="0"/>
              <a:pPr/>
              <a:t>19/04/15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60A97C-6094-44F3-9AD2-0A11796E8BE7}" type="datetimeFigureOut">
              <a:rPr lang="en-US" smtClean="0"/>
              <a:pPr/>
              <a:t>19/04/15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60A97C-6094-44F3-9AD2-0A11796E8BE7}" type="datetimeFigureOut">
              <a:rPr lang="en-US" smtClean="0"/>
              <a:pPr/>
              <a:t>19/04/15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460A97C-6094-44F3-9AD2-0A11796E8BE7}" type="datetimeFigureOut">
              <a:rPr lang="en-US" smtClean="0"/>
              <a:pPr/>
              <a:t>19/04/15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460A97C-6094-44F3-9AD2-0A11796E8BE7}" type="datetimeFigureOut">
              <a:rPr lang="en-US" smtClean="0"/>
              <a:pPr/>
              <a:t>19/04/15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460A97C-6094-44F3-9AD2-0A11796E8BE7}" type="datetimeFigureOut">
              <a:rPr lang="en-US" smtClean="0"/>
              <a:pPr/>
              <a:t>19/04/15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60A97C-6094-44F3-9AD2-0A11796E8BE7}" type="datetimeFigureOut">
              <a:rPr lang="en-US" smtClean="0"/>
              <a:pPr/>
              <a:t>19/04/15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60A97C-6094-44F3-9AD2-0A11796E8BE7}" type="datetimeFigureOut">
              <a:rPr lang="en-US" smtClean="0"/>
              <a:pPr/>
              <a:t>19/04/15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60A97C-6094-44F3-9AD2-0A11796E8BE7}" type="datetimeFigureOut">
              <a:rPr lang="en-US" smtClean="0"/>
              <a:pPr/>
              <a:t>19/04/15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60A97C-6094-44F3-9AD2-0A11796E8BE7}" type="datetimeFigureOut">
              <a:rPr lang="en-US" smtClean="0"/>
              <a:pPr/>
              <a:t>19/04/15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60A97C-6094-44F3-9AD2-0A11796E8BE7}" type="datetimeFigureOut">
              <a:rPr lang="en-US" smtClean="0"/>
              <a:pPr/>
              <a:t>19/04/15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88D163-8FEE-4B6A-977D-600E3843CE6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0A97C-6094-44F3-9AD2-0A11796E8BE7}" type="datetimeFigureOut">
              <a:rPr lang="en-US" smtClean="0"/>
              <a:pPr/>
              <a:t>19/04/15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88D163-8FEE-4B6A-977D-600E3843CE6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hyperlink" Target="http://nightjar.exeter.ac.uk/story/nightjar_game"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 Id="rId3"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4" Type="http://schemas.openxmlformats.org/officeDocument/2006/relationships/image" Target="../media/image25.jpg"/><Relationship Id="rId5"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33.jpeg"/><Relationship Id="rId6" Type="http://schemas.openxmlformats.org/officeDocument/2006/relationships/image" Target="../media/image30.jpeg"/><Relationship Id="rId7" Type="http://schemas.openxmlformats.org/officeDocument/2006/relationships/image" Target="../media/image40.jpeg"/><Relationship Id="rId8" Type="http://schemas.openxmlformats.org/officeDocument/2006/relationships/image" Target="../media/image41.jpeg"/><Relationship Id="rId9" Type="http://schemas.openxmlformats.org/officeDocument/2006/relationships/image" Target="../media/image42.jpeg"/><Relationship Id="rId10"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43.jpe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upload.wikimedia.org/wikipedia/commons/0/0a/Heliconius_mimicry.png"/>
          <p:cNvPicPr>
            <a:picLocks noChangeAspect="1" noChangeArrowheads="1"/>
          </p:cNvPicPr>
          <p:nvPr/>
        </p:nvPicPr>
        <p:blipFill>
          <a:blip r:embed="rId3" cstate="print">
            <a:lum bright="70000" contrast="-70000"/>
          </a:blip>
          <a:srcRect t="25249"/>
          <a:stretch>
            <a:fillRect/>
          </a:stretch>
        </p:blipFill>
        <p:spPr bwMode="auto">
          <a:xfrm>
            <a:off x="0" y="0"/>
            <a:ext cx="9144000" cy="6858000"/>
          </a:xfrm>
          <a:prstGeom prst="rect">
            <a:avLst/>
          </a:prstGeom>
          <a:noFill/>
        </p:spPr>
      </p:pic>
      <p:sp>
        <p:nvSpPr>
          <p:cNvPr id="4" name="Title 3"/>
          <p:cNvSpPr>
            <a:spLocks noGrp="1"/>
          </p:cNvSpPr>
          <p:nvPr>
            <p:ph type="ctrTitle"/>
          </p:nvPr>
        </p:nvSpPr>
        <p:spPr/>
        <p:txBody>
          <a:bodyPr>
            <a:noAutofit/>
          </a:bodyPr>
          <a:lstStyle/>
          <a:p>
            <a:r>
              <a:rPr lang="en-GB" sz="9600" b="1" dirty="0" smtClean="0">
                <a:latin typeface="Verdana" pitchFamily="34" charset="0"/>
                <a:ea typeface="Verdana" pitchFamily="34" charset="0"/>
                <a:cs typeface="Verdana" pitchFamily="34" charset="0"/>
              </a:rPr>
              <a:t>Avoiding Attack!</a:t>
            </a:r>
            <a:endParaRPr lang="en-GB" sz="9600" b="1" dirty="0">
              <a:latin typeface="Verdana" pitchFamily="34" charset="0"/>
              <a:ea typeface="Verdana" pitchFamily="34" charset="0"/>
              <a:cs typeface="Verdana" pitchFamily="34" charset="0"/>
            </a:endParaRPr>
          </a:p>
        </p:txBody>
      </p:sp>
      <p:pic>
        <p:nvPicPr>
          <p:cNvPr id="2" name="Picture 1" descr="Screen Shot 2015-03-17 at 23.30.14.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544136"/>
            <a:ext cx="2138224" cy="2313864"/>
          </a:xfrm>
          <a:prstGeom prst="rect">
            <a:avLst/>
          </a:prstGeom>
        </p:spPr>
      </p:pic>
      <p:pic>
        <p:nvPicPr>
          <p:cNvPr id="33796" name="Picture 4" descr="http://www.leeds.ac.uk/hajj/assets/leeds_logo.jpg"/>
          <p:cNvPicPr>
            <a:picLocks noChangeAspect="1" noChangeArrowheads="1"/>
          </p:cNvPicPr>
          <p:nvPr/>
        </p:nvPicPr>
        <p:blipFill>
          <a:blip r:embed="rId5" cstate="print"/>
          <a:srcRect/>
          <a:stretch>
            <a:fillRect/>
          </a:stretch>
        </p:blipFill>
        <p:spPr bwMode="auto">
          <a:xfrm>
            <a:off x="6323308" y="5949280"/>
            <a:ext cx="2820691" cy="90872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upload.wikimedia.org/wikipedia/commons/0/0a/Heliconius_mimicry.png"/>
          <p:cNvPicPr>
            <a:picLocks noChangeAspect="1" noChangeArrowheads="1"/>
          </p:cNvPicPr>
          <p:nvPr/>
        </p:nvPicPr>
        <p:blipFill>
          <a:blip r:embed="rId2" cstate="print">
            <a:lum bright="70000" contrast="-70000"/>
          </a:blip>
          <a:srcRect t="25249"/>
          <a:stretch>
            <a:fillRect/>
          </a:stretch>
        </p:blipFill>
        <p:spPr bwMode="auto">
          <a:xfrm>
            <a:off x="0" y="0"/>
            <a:ext cx="9144000" cy="6858000"/>
          </a:xfrm>
          <a:prstGeom prst="rect">
            <a:avLst/>
          </a:prstGeom>
          <a:noFill/>
        </p:spPr>
      </p:pic>
      <p:sp>
        <p:nvSpPr>
          <p:cNvPr id="4" name="Title 3"/>
          <p:cNvSpPr>
            <a:spLocks noGrp="1"/>
          </p:cNvSpPr>
          <p:nvPr>
            <p:ph type="ctrTitle"/>
          </p:nvPr>
        </p:nvSpPr>
        <p:spPr/>
        <p:txBody>
          <a:bodyPr>
            <a:noAutofit/>
          </a:bodyPr>
          <a:lstStyle/>
          <a:p>
            <a:r>
              <a:rPr lang="en-GB" sz="6000" b="1" dirty="0" smtClean="0">
                <a:latin typeface="Verdana" pitchFamily="34" charset="0"/>
                <a:ea typeface="Verdana" pitchFamily="34" charset="0"/>
                <a:cs typeface="Verdana" pitchFamily="34" charset="0"/>
              </a:rPr>
              <a:t>How can animals </a:t>
            </a:r>
            <a:br>
              <a:rPr lang="en-GB" sz="6000" b="1" dirty="0" smtClean="0">
                <a:latin typeface="Verdana" pitchFamily="34" charset="0"/>
                <a:ea typeface="Verdana" pitchFamily="34" charset="0"/>
                <a:cs typeface="Verdana" pitchFamily="34" charset="0"/>
              </a:rPr>
            </a:br>
            <a:r>
              <a:rPr lang="en-GB" sz="6000" b="1" dirty="0" smtClean="0">
                <a:latin typeface="Verdana" pitchFamily="34" charset="0"/>
                <a:ea typeface="Verdana" pitchFamily="34" charset="0"/>
                <a:cs typeface="Verdana" pitchFamily="34" charset="0"/>
              </a:rPr>
              <a:t>(including us!) avoid “attack”?</a:t>
            </a:r>
            <a:br>
              <a:rPr lang="en-GB" sz="6000" b="1" dirty="0" smtClean="0">
                <a:latin typeface="Verdana" pitchFamily="34" charset="0"/>
                <a:ea typeface="Verdana" pitchFamily="34" charset="0"/>
                <a:cs typeface="Verdana" pitchFamily="34" charset="0"/>
              </a:rPr>
            </a:br>
            <a:r>
              <a:rPr lang="en-GB" sz="6000" b="1" dirty="0" smtClean="0">
                <a:latin typeface="Verdana" pitchFamily="34" charset="0"/>
                <a:ea typeface="Verdana" pitchFamily="34" charset="0"/>
                <a:cs typeface="Verdana" pitchFamily="34" charset="0"/>
              </a:rPr>
              <a:t/>
            </a:r>
            <a:br>
              <a:rPr lang="en-GB" sz="6000" b="1" dirty="0" smtClean="0">
                <a:latin typeface="Verdana" pitchFamily="34" charset="0"/>
                <a:ea typeface="Verdana" pitchFamily="34" charset="0"/>
                <a:cs typeface="Verdana" pitchFamily="34" charset="0"/>
              </a:rPr>
            </a:br>
            <a:r>
              <a:rPr lang="en-GB" sz="6000" b="1" dirty="0" smtClean="0">
                <a:latin typeface="Verdana" pitchFamily="34" charset="0"/>
                <a:ea typeface="Verdana" pitchFamily="34" charset="0"/>
                <a:cs typeface="Verdana" pitchFamily="34" charset="0"/>
              </a:rPr>
              <a:t>1: Hide!</a:t>
            </a:r>
            <a:endParaRPr lang="en-GB" sz="6000" b="1" dirty="0">
              <a:latin typeface="Verdana" pitchFamily="34" charset="0"/>
              <a:ea typeface="Verdana" pitchFamily="34" charset="0"/>
              <a:cs typeface="Verdana"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Nightjar.jpg"/>
          <p:cNvPicPr>
            <a:picLocks noChangeAspect="1"/>
          </p:cNvPicPr>
          <p:nvPr/>
        </p:nvPicPr>
        <p:blipFill rotWithShape="1">
          <a:blip r:embed="rId3" cstate="print">
            <a:extLst>
              <a:ext uri="{28A0092B-C50C-407E-A947-70E740481C1C}">
                <a14:useLocalDpi xmlns:a14="http://schemas.microsoft.com/office/drawing/2010/main" val="0"/>
              </a:ext>
            </a:extLst>
          </a:blip>
          <a:srcRect l="22946" t="13613" r="-1"/>
          <a:stretch/>
        </p:blipFill>
        <p:spPr>
          <a:xfrm>
            <a:off x="1" y="0"/>
            <a:ext cx="9144000" cy="6858000"/>
          </a:xfrm>
          <a:prstGeom prst="rect">
            <a:avLst/>
          </a:prstGeom>
        </p:spPr>
      </p:pic>
      <p:sp>
        <p:nvSpPr>
          <p:cNvPr id="9" name="TextBox 8"/>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 Project Nightjar</a:t>
            </a:r>
            <a:r>
              <a:rPr lang="en-US" sz="1400" dirty="0">
                <a:solidFill>
                  <a:srgbClr val="FFFFFF"/>
                </a:solidFill>
              </a:rPr>
              <a:t>, http://bit.ly/</a:t>
            </a:r>
            <a:r>
              <a:rPr lang="en-US" sz="1400" dirty="0" smtClean="0">
                <a:solidFill>
                  <a:srgbClr val="FFFFFF"/>
                </a:solidFill>
              </a:rPr>
              <a:t>1GhHf2a, CC-BY-SA</a:t>
            </a:r>
            <a:endParaRPr lang="en-US" sz="1400" dirty="0">
              <a:solidFill>
                <a:srgbClr val="FFFFFF"/>
              </a:solidFill>
            </a:endParaRPr>
          </a:p>
        </p:txBody>
      </p:sp>
      <p:sp>
        <p:nvSpPr>
          <p:cNvPr id="11" name="Oval 10"/>
          <p:cNvSpPr/>
          <p:nvPr/>
        </p:nvSpPr>
        <p:spPr>
          <a:xfrm>
            <a:off x="2123728" y="1988840"/>
            <a:ext cx="3312368" cy="1656184"/>
          </a:xfrm>
          <a:prstGeom prst="ellipse">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184731" cy="369332"/>
          </a:xfrm>
          <a:prstGeom prst="rect">
            <a:avLst/>
          </a:prstGeom>
          <a:noFill/>
        </p:spPr>
        <p:txBody>
          <a:bodyPr wrap="none" rtlCol="0">
            <a:spAutoFit/>
          </a:bodyPr>
          <a:lstStyle/>
          <a:p>
            <a:endParaRPr lang="en-GB" dirty="0"/>
          </a:p>
        </p:txBody>
      </p:sp>
      <p:pic>
        <p:nvPicPr>
          <p:cNvPr id="2" name="Picture 1" descr="Crab spider.jpg"/>
          <p:cNvPicPr>
            <a:picLocks noChangeAspect="1"/>
          </p:cNvPicPr>
          <p:nvPr/>
        </p:nvPicPr>
        <p:blipFill rotWithShape="1">
          <a:blip r:embed="rId3" cstate="print">
            <a:extLst>
              <a:ext uri="{28A0092B-C50C-407E-A947-70E740481C1C}">
                <a14:useLocalDpi xmlns:a14="http://schemas.microsoft.com/office/drawing/2010/main" val="0"/>
              </a:ext>
            </a:extLst>
          </a:blip>
          <a:srcRect l="1" r="11101"/>
          <a:stretch/>
        </p:blipFill>
        <p:spPr>
          <a:xfrm>
            <a:off x="-979" y="0"/>
            <a:ext cx="9144980" cy="6858000"/>
          </a:xfrm>
          <a:prstGeom prst="rect">
            <a:avLst/>
          </a:prstGeom>
        </p:spPr>
      </p:pic>
      <p:sp>
        <p:nvSpPr>
          <p:cNvPr id="7" name="Oval 6"/>
          <p:cNvSpPr/>
          <p:nvPr/>
        </p:nvSpPr>
        <p:spPr>
          <a:xfrm>
            <a:off x="3635896" y="-12280"/>
            <a:ext cx="3312368" cy="4881439"/>
          </a:xfrm>
          <a:prstGeom prst="ellipse">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 Sharon </a:t>
            </a:r>
            <a:r>
              <a:rPr lang="en-US" sz="1400" dirty="0" err="1" smtClean="0">
                <a:solidFill>
                  <a:srgbClr val="FFFFFF"/>
                </a:solidFill>
              </a:rPr>
              <a:t>Mollerus</a:t>
            </a:r>
            <a:r>
              <a:rPr lang="en-US" sz="1400" dirty="0">
                <a:solidFill>
                  <a:srgbClr val="FFFFFF"/>
                </a:solidFill>
              </a:rPr>
              <a:t>, http://</a:t>
            </a:r>
            <a:r>
              <a:rPr lang="en-US" sz="1400" dirty="0" err="1">
                <a:solidFill>
                  <a:srgbClr val="FFFFFF"/>
                </a:solidFill>
              </a:rPr>
              <a:t>bit.ly</a:t>
            </a:r>
            <a:r>
              <a:rPr lang="en-US" sz="1400" dirty="0">
                <a:solidFill>
                  <a:srgbClr val="FFFFFF"/>
                </a:solidFill>
              </a:rPr>
              <a:t>/1NOx583, </a:t>
            </a:r>
            <a:r>
              <a:rPr lang="en-US" sz="1400" dirty="0" smtClean="0">
                <a:solidFill>
                  <a:srgbClr val="FFFFFF"/>
                </a:solidFill>
              </a:rPr>
              <a:t>CC-BY 2.0</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184731" cy="369332"/>
          </a:xfrm>
          <a:prstGeom prst="rect">
            <a:avLst/>
          </a:prstGeom>
          <a:noFill/>
        </p:spPr>
        <p:txBody>
          <a:bodyPr wrap="none" rtlCol="0">
            <a:spAutoFit/>
          </a:bodyPr>
          <a:lstStyle/>
          <a:p>
            <a:endParaRPr lang="en-GB" dirty="0"/>
          </a:p>
        </p:txBody>
      </p:sp>
      <p:pic>
        <p:nvPicPr>
          <p:cNvPr id="2" name="Picture 1" descr="Bark manti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 </a:t>
            </a:r>
            <a:r>
              <a:rPr lang="en-US" sz="1400" dirty="0" err="1" smtClean="0">
                <a:solidFill>
                  <a:srgbClr val="FFFFFF"/>
                </a:solidFill>
              </a:rPr>
              <a:t>Vipin</a:t>
            </a:r>
            <a:r>
              <a:rPr lang="en-US" sz="1400" dirty="0" smtClean="0">
                <a:solidFill>
                  <a:srgbClr val="FFFFFF"/>
                </a:solidFill>
              </a:rPr>
              <a:t> </a:t>
            </a:r>
            <a:r>
              <a:rPr lang="en-US" sz="1400" dirty="0" err="1" smtClean="0">
                <a:solidFill>
                  <a:srgbClr val="FFFFFF"/>
                </a:solidFill>
              </a:rPr>
              <a:t>Baliga</a:t>
            </a:r>
            <a:r>
              <a:rPr lang="en-US" sz="1400" dirty="0" smtClean="0">
                <a:solidFill>
                  <a:srgbClr val="FFFFFF"/>
                </a:solidFill>
              </a:rPr>
              <a:t>, </a:t>
            </a:r>
            <a:r>
              <a:rPr lang="en-US" sz="1400" dirty="0">
                <a:solidFill>
                  <a:srgbClr val="FFFFFF"/>
                </a:solidFill>
              </a:rPr>
              <a:t>http://</a:t>
            </a:r>
            <a:r>
              <a:rPr lang="en-US" sz="1400" dirty="0" err="1">
                <a:solidFill>
                  <a:srgbClr val="FFFFFF"/>
                </a:solidFill>
              </a:rPr>
              <a:t>bit.ly</a:t>
            </a:r>
            <a:r>
              <a:rPr lang="en-US" sz="1400" dirty="0">
                <a:solidFill>
                  <a:srgbClr val="FFFFFF"/>
                </a:solidFill>
              </a:rPr>
              <a:t>/1CsGw6w, CC BY-NC-SA 2.0</a:t>
            </a:r>
          </a:p>
        </p:txBody>
      </p:sp>
      <p:sp>
        <p:nvSpPr>
          <p:cNvPr id="5" name="Oval 4"/>
          <p:cNvSpPr/>
          <p:nvPr/>
        </p:nvSpPr>
        <p:spPr>
          <a:xfrm>
            <a:off x="3275856" y="980728"/>
            <a:ext cx="5616624" cy="4680520"/>
          </a:xfrm>
          <a:prstGeom prst="ellipse">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t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7" name="TextBox 6"/>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 </a:t>
            </a:r>
            <a:r>
              <a:rPr lang="en-US" sz="1400" dirty="0" err="1" smtClean="0">
                <a:solidFill>
                  <a:srgbClr val="FFFFFF"/>
                </a:solidFill>
              </a:rPr>
              <a:t>Vipin</a:t>
            </a:r>
            <a:r>
              <a:rPr lang="en-US" sz="1400" dirty="0" smtClean="0">
                <a:solidFill>
                  <a:srgbClr val="FFFFFF"/>
                </a:solidFill>
              </a:rPr>
              <a:t> </a:t>
            </a:r>
            <a:r>
              <a:rPr lang="en-US" sz="1400" dirty="0" err="1" smtClean="0">
                <a:solidFill>
                  <a:srgbClr val="FFFFFF"/>
                </a:solidFill>
              </a:rPr>
              <a:t>Baliga</a:t>
            </a:r>
            <a:r>
              <a:rPr lang="en-US" sz="1400" dirty="0">
                <a:solidFill>
                  <a:srgbClr val="FFFFFF"/>
                </a:solidFill>
              </a:rPr>
              <a:t>, http://</a:t>
            </a:r>
            <a:r>
              <a:rPr lang="en-US" sz="1400" dirty="0" err="1">
                <a:solidFill>
                  <a:srgbClr val="FFFFFF"/>
                </a:solidFill>
              </a:rPr>
              <a:t>bit.ly</a:t>
            </a:r>
            <a:r>
              <a:rPr lang="en-US" sz="1400" dirty="0">
                <a:solidFill>
                  <a:srgbClr val="FFFFFF"/>
                </a:solidFill>
              </a:rPr>
              <a:t>/1CdcrIo, CC BY-NC-SA 2.0</a:t>
            </a:r>
          </a:p>
        </p:txBody>
      </p:sp>
      <p:sp>
        <p:nvSpPr>
          <p:cNvPr id="4" name="Oval 3"/>
          <p:cNvSpPr/>
          <p:nvPr/>
        </p:nvSpPr>
        <p:spPr>
          <a:xfrm>
            <a:off x="4644008" y="1772816"/>
            <a:ext cx="3672408" cy="4680520"/>
          </a:xfrm>
          <a:prstGeom prst="ellipse">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ops ow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 Alastair Rae, </a:t>
            </a:r>
            <a:r>
              <a:rPr lang="en-US" sz="1400" dirty="0">
                <a:solidFill>
                  <a:srgbClr val="FFFFFF"/>
                </a:solidFill>
              </a:rPr>
              <a:t>http://</a:t>
            </a:r>
            <a:r>
              <a:rPr lang="en-US" sz="1400" dirty="0" err="1">
                <a:solidFill>
                  <a:srgbClr val="FFFFFF"/>
                </a:solidFill>
              </a:rPr>
              <a:t>bit.ly</a:t>
            </a:r>
            <a:r>
              <a:rPr lang="en-US" sz="1400" dirty="0">
                <a:solidFill>
                  <a:srgbClr val="FFFFFF"/>
                </a:solidFill>
              </a:rPr>
              <a:t>/1DFkQvk, CC BY-SA 2.0</a:t>
            </a:r>
          </a:p>
        </p:txBody>
      </p:sp>
    </p:spTree>
    <p:extLst>
      <p:ext uri="{BB962C8B-B14F-4D97-AF65-F5344CB8AC3E}">
        <p14:creationId xmlns:p14="http://schemas.microsoft.com/office/powerpoint/2010/main" val="61069971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ck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02244"/>
          </a:xfrm>
          <a:prstGeom prst="rect">
            <a:avLst/>
          </a:prstGeom>
        </p:spPr>
      </p:pic>
      <p:sp>
        <p:nvSpPr>
          <p:cNvPr id="5" name="TextBox 4"/>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err="1">
                <a:solidFill>
                  <a:srgbClr val="FFFFFF"/>
                </a:solidFill>
              </a:rPr>
              <a:t>Sanderslelli</a:t>
            </a:r>
            <a:r>
              <a:rPr lang="en-US" sz="1400" dirty="0">
                <a:solidFill>
                  <a:srgbClr val="FFFFFF"/>
                </a:solidFill>
              </a:rPr>
              <a:t>, http://</a:t>
            </a:r>
            <a:r>
              <a:rPr lang="en-US" sz="1400" dirty="0" err="1">
                <a:solidFill>
                  <a:srgbClr val="FFFFFF"/>
                </a:solidFill>
              </a:rPr>
              <a:t>bit.ly</a:t>
            </a:r>
            <a:r>
              <a:rPr lang="en-US" sz="1400" dirty="0">
                <a:solidFill>
                  <a:srgbClr val="FFFFFF"/>
                </a:solidFill>
              </a:rPr>
              <a:t>/1c1tkAB, CC BY-NC-ND 2.0</a:t>
            </a:r>
          </a:p>
        </p:txBody>
      </p:sp>
    </p:spTree>
    <p:extLst>
      <p:ext uri="{BB962C8B-B14F-4D97-AF65-F5344CB8AC3E}">
        <p14:creationId xmlns:p14="http://schemas.microsoft.com/office/powerpoint/2010/main" val="266461675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chid manti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
        <p:nvSpPr>
          <p:cNvPr id="5" name="TextBox 4"/>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Philipp </a:t>
            </a:r>
            <a:r>
              <a:rPr lang="en-US" sz="1400" dirty="0" err="1" smtClean="0">
                <a:solidFill>
                  <a:srgbClr val="FFFFFF"/>
                </a:solidFill>
              </a:rPr>
              <a:t>Psurek</a:t>
            </a:r>
            <a:r>
              <a:rPr lang="en-US" sz="1400" dirty="0">
                <a:solidFill>
                  <a:srgbClr val="FFFFFF"/>
                </a:solidFill>
              </a:rPr>
              <a:t>, http://</a:t>
            </a:r>
            <a:r>
              <a:rPr lang="en-US" sz="1400" dirty="0" err="1">
                <a:solidFill>
                  <a:srgbClr val="FFFFFF"/>
                </a:solidFill>
              </a:rPr>
              <a:t>bit.ly</a:t>
            </a:r>
            <a:r>
              <a:rPr lang="en-US" sz="1400" dirty="0">
                <a:solidFill>
                  <a:srgbClr val="FFFFFF"/>
                </a:solidFill>
              </a:rPr>
              <a:t>/</a:t>
            </a:r>
            <a:r>
              <a:rPr lang="en-US" sz="1400" dirty="0" smtClean="0">
                <a:solidFill>
                  <a:srgbClr val="FFFFFF"/>
                </a:solidFill>
              </a:rPr>
              <a:t>1IDJkTu, CC </a:t>
            </a:r>
            <a:r>
              <a:rPr lang="en-US" sz="1400" dirty="0">
                <a:solidFill>
                  <a:srgbClr val="FFFFFF"/>
                </a:solidFill>
              </a:rPr>
              <a:t>BY-SA </a:t>
            </a:r>
            <a:r>
              <a:rPr lang="en-US" sz="1400" dirty="0" smtClean="0">
                <a:solidFill>
                  <a:srgbClr val="FFFFFF"/>
                </a:solidFill>
              </a:rPr>
              <a:t>3.0</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bola_virus_particle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40760"/>
          </a:xfrm>
          <a:prstGeom prst="rect">
            <a:avLst/>
          </a:prstGeom>
        </p:spPr>
      </p:pic>
      <p:sp>
        <p:nvSpPr>
          <p:cNvPr id="5" name="TextBox 4"/>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Thomas W. </a:t>
            </a:r>
            <a:r>
              <a:rPr lang="en-US" sz="1400" dirty="0" err="1">
                <a:solidFill>
                  <a:srgbClr val="FFFFFF"/>
                </a:solidFill>
              </a:rPr>
              <a:t>Geisbert</a:t>
            </a:r>
            <a:r>
              <a:rPr lang="en-US" sz="1400" dirty="0">
                <a:solidFill>
                  <a:srgbClr val="FFFFFF"/>
                </a:solidFill>
              </a:rPr>
              <a:t>, http://</a:t>
            </a:r>
            <a:r>
              <a:rPr lang="en-US" sz="1400" dirty="0" err="1">
                <a:solidFill>
                  <a:srgbClr val="FFFFFF"/>
                </a:solidFill>
              </a:rPr>
              <a:t>bit.ly</a:t>
            </a:r>
            <a:r>
              <a:rPr lang="en-US" sz="1400" dirty="0">
                <a:solidFill>
                  <a:srgbClr val="FFFFFF"/>
                </a:solidFill>
              </a:rPr>
              <a:t>/1DFlAk3, CC BY </a:t>
            </a:r>
            <a:r>
              <a:rPr lang="en-US" sz="1400" dirty="0" smtClean="0">
                <a:solidFill>
                  <a:srgbClr val="FFFFFF"/>
                </a:solidFill>
              </a:rPr>
              <a:t>2.5</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ite_shark.jpg"/>
          <p:cNvPicPr>
            <a:picLocks noChangeAspect="1"/>
          </p:cNvPicPr>
          <p:nvPr/>
        </p:nvPicPr>
        <p:blipFill rotWithShape="1">
          <a:blip r:embed="rId3" cstate="print">
            <a:extLst>
              <a:ext uri="{28A0092B-C50C-407E-A947-70E740481C1C}">
                <a14:useLocalDpi xmlns:a14="http://schemas.microsoft.com/office/drawing/2010/main" val="0"/>
              </a:ext>
            </a:extLst>
          </a:blip>
          <a:srcRect l="3009"/>
          <a:stretch/>
        </p:blipFill>
        <p:spPr>
          <a:xfrm>
            <a:off x="0" y="-23376"/>
            <a:ext cx="9157040" cy="6620728"/>
          </a:xfrm>
          <a:prstGeom prst="rect">
            <a:avLst/>
          </a:prstGeom>
        </p:spPr>
      </p:pic>
      <p:sp>
        <p:nvSpPr>
          <p:cNvPr id="4" name="TextBox 3"/>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Terry Goss, http://</a:t>
            </a:r>
            <a:r>
              <a:rPr lang="en-US" sz="1400" dirty="0" err="1">
                <a:solidFill>
                  <a:srgbClr val="FFFFFF"/>
                </a:solidFill>
              </a:rPr>
              <a:t>bit.ly</a:t>
            </a:r>
            <a:r>
              <a:rPr lang="en-US" sz="1400" dirty="0">
                <a:solidFill>
                  <a:srgbClr val="FFFFFF"/>
                </a:solidFill>
              </a:rPr>
              <a:t>/1MZv0uU, CC BY </a:t>
            </a:r>
            <a:r>
              <a:rPr lang="en-US" sz="1400" dirty="0" smtClean="0">
                <a:solidFill>
                  <a:srgbClr val="FFFFFF"/>
                </a:solidFill>
              </a:rPr>
              <a:t>2.5</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carva.com/Images/Models/Original/2654.jpg"/>
          <p:cNvPicPr>
            <a:picLocks noChangeAspect="1" noChangeArrowheads="1"/>
          </p:cNvPicPr>
          <p:nvPr/>
        </p:nvPicPr>
        <p:blipFill>
          <a:blip r:embed="rId3" cstate="print"/>
          <a:srcRect/>
          <a:stretch>
            <a:fillRect/>
          </a:stretch>
        </p:blipFill>
        <p:spPr bwMode="auto">
          <a:xfrm>
            <a:off x="755576" y="0"/>
            <a:ext cx="8388424" cy="6186464"/>
          </a:xfrm>
          <a:prstGeom prst="rect">
            <a:avLst/>
          </a:prstGeom>
          <a:noFill/>
        </p:spPr>
      </p:pic>
      <p:sp>
        <p:nvSpPr>
          <p:cNvPr id="15" name="Rectangle 14"/>
          <p:cNvSpPr/>
          <p:nvPr/>
        </p:nvSpPr>
        <p:spPr>
          <a:xfrm>
            <a:off x="251520" y="6165304"/>
            <a:ext cx="6410729" cy="461665"/>
          </a:xfrm>
          <a:prstGeom prst="rect">
            <a:avLst/>
          </a:prstGeom>
        </p:spPr>
        <p:txBody>
          <a:bodyPr wrap="none">
            <a:spAutoFit/>
          </a:bodyPr>
          <a:lstStyle/>
          <a:p>
            <a:r>
              <a:rPr lang="en-GB" sz="2400" b="1" dirty="0" smtClean="0">
                <a:latin typeface="Verdana" pitchFamily="34" charset="0"/>
                <a:ea typeface="Verdana" pitchFamily="34" charset="0"/>
                <a:cs typeface="Verdana" pitchFamily="34" charset="0"/>
              </a:rPr>
              <a:t>Experiment 1: Colourful camouflage</a:t>
            </a:r>
            <a:endParaRPr lang="en-GB" sz="2400"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carva.com/Images/Models/Original/2654.jpg"/>
          <p:cNvPicPr>
            <a:picLocks noChangeAspect="1" noChangeArrowheads="1"/>
          </p:cNvPicPr>
          <p:nvPr/>
        </p:nvPicPr>
        <p:blipFill>
          <a:blip r:embed="rId3" cstate="print">
            <a:lum bright="70000" contrast="-70000"/>
          </a:blip>
          <a:srcRect/>
          <a:stretch>
            <a:fillRect/>
          </a:stretch>
        </p:blipFill>
        <p:spPr bwMode="auto">
          <a:xfrm>
            <a:off x="755576" y="0"/>
            <a:ext cx="8388424" cy="6186464"/>
          </a:xfrm>
          <a:prstGeom prst="rect">
            <a:avLst/>
          </a:prstGeom>
          <a:noFill/>
        </p:spPr>
      </p:pic>
      <p:sp>
        <p:nvSpPr>
          <p:cNvPr id="15" name="Rectangle 14"/>
          <p:cNvSpPr/>
          <p:nvPr/>
        </p:nvSpPr>
        <p:spPr>
          <a:xfrm>
            <a:off x="251520" y="6165304"/>
            <a:ext cx="6410729" cy="461665"/>
          </a:xfrm>
          <a:prstGeom prst="rect">
            <a:avLst/>
          </a:prstGeom>
        </p:spPr>
        <p:txBody>
          <a:bodyPr wrap="none">
            <a:spAutoFit/>
          </a:bodyPr>
          <a:lstStyle/>
          <a:p>
            <a:r>
              <a:rPr lang="en-GB" sz="2400" b="1" dirty="0" smtClean="0">
                <a:latin typeface="Verdana" pitchFamily="34" charset="0"/>
                <a:ea typeface="Verdana" pitchFamily="34" charset="0"/>
                <a:cs typeface="Verdana" pitchFamily="34" charset="0"/>
              </a:rPr>
              <a:t>Experiment 1: Colourful camouflage</a:t>
            </a:r>
            <a:endParaRPr lang="en-GB" sz="2400" dirty="0"/>
          </a:p>
        </p:txBody>
      </p:sp>
      <p:sp>
        <p:nvSpPr>
          <p:cNvPr id="4" name="TextBox 3"/>
          <p:cNvSpPr txBox="1"/>
          <p:nvPr/>
        </p:nvSpPr>
        <p:spPr>
          <a:xfrm>
            <a:off x="467544" y="332656"/>
            <a:ext cx="8136904" cy="3416320"/>
          </a:xfrm>
          <a:prstGeom prst="rect">
            <a:avLst/>
          </a:prstGeom>
          <a:noFill/>
        </p:spPr>
        <p:txBody>
          <a:bodyPr wrap="square" rtlCol="0">
            <a:spAutoFit/>
          </a:bodyPr>
          <a:lstStyle/>
          <a:p>
            <a:pPr marL="342900" indent="-342900">
              <a:buFont typeface="+mj-lt"/>
              <a:buAutoNum type="arabicPeriod"/>
            </a:pPr>
            <a:r>
              <a:rPr lang="en-GB" sz="2400" dirty="0" smtClean="0"/>
              <a:t>Five groups, one pot of 40 “prey” per group</a:t>
            </a:r>
          </a:p>
          <a:p>
            <a:pPr marL="800100" lvl="1" indent="-342900">
              <a:buFont typeface="Arial" pitchFamily="34" charset="0"/>
              <a:buChar char="•"/>
            </a:pPr>
            <a:r>
              <a:rPr lang="en-GB" sz="2400" dirty="0" smtClean="0"/>
              <a:t>10 x red</a:t>
            </a:r>
          </a:p>
          <a:p>
            <a:pPr marL="800100" lvl="1" indent="-342900">
              <a:buFont typeface="Arial" pitchFamily="34" charset="0"/>
              <a:buChar char="•"/>
            </a:pPr>
            <a:r>
              <a:rPr lang="en-GB" sz="2400" dirty="0" smtClean="0"/>
              <a:t>10 x green</a:t>
            </a:r>
          </a:p>
          <a:p>
            <a:pPr marL="800100" lvl="1" indent="-342900">
              <a:buFont typeface="Arial" pitchFamily="34" charset="0"/>
              <a:buChar char="•"/>
            </a:pPr>
            <a:r>
              <a:rPr lang="en-GB" sz="2400" dirty="0" smtClean="0"/>
              <a:t>10 x purple</a:t>
            </a:r>
          </a:p>
          <a:p>
            <a:pPr marL="800100" lvl="1" indent="-342900">
              <a:buFont typeface="Arial" pitchFamily="34" charset="0"/>
              <a:buChar char="•"/>
            </a:pPr>
            <a:r>
              <a:rPr lang="en-GB" sz="2400" dirty="0" smtClean="0"/>
              <a:t>10 x yellow</a:t>
            </a:r>
          </a:p>
          <a:p>
            <a:pPr marL="342900" indent="-342900">
              <a:buFont typeface="+mj-lt"/>
              <a:buAutoNum type="arabicPeriod"/>
            </a:pPr>
            <a:r>
              <a:rPr lang="en-GB" sz="2400" dirty="0" smtClean="0"/>
              <a:t>One group member scatters the prey</a:t>
            </a:r>
          </a:p>
          <a:p>
            <a:pPr marL="342900" indent="-342900">
              <a:buFont typeface="+mj-lt"/>
              <a:buAutoNum type="arabicPeriod"/>
            </a:pPr>
            <a:r>
              <a:rPr lang="en-GB" sz="2400" dirty="0" smtClean="0"/>
              <a:t>Another pupil collects 20 (I’ll show you how)</a:t>
            </a:r>
          </a:p>
          <a:p>
            <a:pPr marL="342900" indent="-342900">
              <a:buFont typeface="+mj-lt"/>
              <a:buAutoNum type="arabicPeriod"/>
            </a:pPr>
            <a:r>
              <a:rPr lang="en-GB" sz="2400" dirty="0" smtClean="0"/>
              <a:t>Take it in turns until everybody has scattered and collected</a:t>
            </a:r>
          </a:p>
          <a:p>
            <a:pPr marL="342900" indent="-342900">
              <a:buFont typeface="+mj-lt"/>
              <a:buAutoNum type="arabicPeriod"/>
            </a:pPr>
            <a:r>
              <a:rPr lang="en-GB" sz="2400" dirty="0" smtClean="0"/>
              <a:t>Enter your data back in the classroom</a:t>
            </a:r>
            <a:endParaRPr lang="en-GB" sz="2400" dirty="0"/>
          </a:p>
        </p:txBody>
      </p:sp>
      <p:pic>
        <p:nvPicPr>
          <p:cNvPr id="25602" name="Picture 2" descr="http://cdn.phys.org/newman/gfx/news/hires/2014/1-newstaugusti.jpg"/>
          <p:cNvPicPr>
            <a:picLocks noChangeAspect="1" noChangeArrowheads="1"/>
          </p:cNvPicPr>
          <p:nvPr/>
        </p:nvPicPr>
        <p:blipFill>
          <a:blip r:embed="rId4" cstate="print"/>
          <a:srcRect t="53155"/>
          <a:stretch>
            <a:fillRect/>
          </a:stretch>
        </p:blipFill>
        <p:spPr bwMode="auto">
          <a:xfrm>
            <a:off x="1619672" y="3861048"/>
            <a:ext cx="5904656" cy="2074509"/>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colour.org.uk/spectrum_chart%201.jpg"/>
          <p:cNvPicPr>
            <a:picLocks noChangeAspect="1" noChangeArrowheads="1"/>
          </p:cNvPicPr>
          <p:nvPr/>
        </p:nvPicPr>
        <p:blipFill>
          <a:blip r:embed="rId2" cstate="print"/>
          <a:srcRect l="6090" t="66057" r="4305"/>
          <a:stretch>
            <a:fillRect/>
          </a:stretch>
        </p:blipFill>
        <p:spPr bwMode="auto">
          <a:xfrm>
            <a:off x="827584" y="3933056"/>
            <a:ext cx="7416824" cy="1998018"/>
          </a:xfrm>
          <a:prstGeom prst="rect">
            <a:avLst/>
          </a:prstGeom>
          <a:noFill/>
        </p:spPr>
      </p:pic>
      <p:cxnSp>
        <p:nvCxnSpPr>
          <p:cNvPr id="5" name="Straight Connector 4"/>
          <p:cNvCxnSpPr/>
          <p:nvPr/>
        </p:nvCxnSpPr>
        <p:spPr>
          <a:xfrm>
            <a:off x="4788024" y="1700808"/>
            <a:ext cx="0" cy="2232248"/>
          </a:xfrm>
          <a:prstGeom prst="line">
            <a:avLst/>
          </a:prstGeom>
          <a:ln w="2540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8388424" y="1772816"/>
            <a:ext cx="0" cy="2232248"/>
          </a:xfrm>
          <a:prstGeom prst="line">
            <a:avLst/>
          </a:prstGeom>
          <a:ln w="254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7544" y="1772816"/>
            <a:ext cx="0" cy="2232248"/>
          </a:xfrm>
          <a:prstGeom prst="line">
            <a:avLst/>
          </a:prstGeom>
          <a:ln w="254000">
            <a:solidFill>
              <a:srgbClr val="66006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84168" y="1772816"/>
            <a:ext cx="0" cy="2232248"/>
          </a:xfrm>
          <a:prstGeom prst="line">
            <a:avLst/>
          </a:prstGeom>
          <a:ln w="254000">
            <a:solidFill>
              <a:srgbClr val="FFFF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55976" y="879103"/>
            <a:ext cx="864096" cy="461665"/>
          </a:xfrm>
          <a:prstGeom prst="rect">
            <a:avLst/>
          </a:prstGeom>
          <a:noFill/>
        </p:spPr>
        <p:txBody>
          <a:bodyPr wrap="square" rtlCol="0">
            <a:spAutoFit/>
          </a:bodyPr>
          <a:lstStyle/>
          <a:p>
            <a:r>
              <a:rPr lang="en-GB" sz="2400" dirty="0" smtClean="0"/>
              <a:t>Grass</a:t>
            </a:r>
            <a:endParaRPr lang="en-GB" sz="2400" dirty="0"/>
          </a:p>
        </p:txBody>
      </p:sp>
      <p:sp>
        <p:nvSpPr>
          <p:cNvPr id="11" name="Rectangle 10"/>
          <p:cNvSpPr/>
          <p:nvPr/>
        </p:nvSpPr>
        <p:spPr>
          <a:xfrm>
            <a:off x="4355976" y="692696"/>
            <a:ext cx="936104" cy="4608512"/>
          </a:xfrm>
          <a:prstGeom prst="rect">
            <a:avLst/>
          </a:prstGeom>
          <a:solidFill>
            <a:srgbClr val="00B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p:cNvCxnSpPr/>
          <p:nvPr/>
        </p:nvCxnSpPr>
        <p:spPr>
          <a:xfrm flipH="1">
            <a:off x="971600" y="1484784"/>
            <a:ext cx="302433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067944" y="1484784"/>
            <a:ext cx="3312368"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084168" y="908720"/>
            <a:ext cx="2448272" cy="523220"/>
          </a:xfrm>
          <a:prstGeom prst="rect">
            <a:avLst/>
          </a:prstGeom>
          <a:noFill/>
        </p:spPr>
        <p:txBody>
          <a:bodyPr wrap="square" rtlCol="0">
            <a:spAutoFit/>
          </a:bodyPr>
          <a:lstStyle/>
          <a:p>
            <a:r>
              <a:rPr lang="en-GB" sz="2800" dirty="0" smtClean="0"/>
              <a:t>Easier to find</a:t>
            </a:r>
            <a:endParaRPr lang="en-GB" sz="2800" dirty="0"/>
          </a:p>
        </p:txBody>
      </p:sp>
      <p:sp>
        <p:nvSpPr>
          <p:cNvPr id="15" name="TextBox 14"/>
          <p:cNvSpPr txBox="1"/>
          <p:nvPr/>
        </p:nvSpPr>
        <p:spPr>
          <a:xfrm>
            <a:off x="611560" y="908720"/>
            <a:ext cx="2448272" cy="523220"/>
          </a:xfrm>
          <a:prstGeom prst="rect">
            <a:avLst/>
          </a:prstGeom>
          <a:noFill/>
        </p:spPr>
        <p:txBody>
          <a:bodyPr wrap="square" rtlCol="0">
            <a:spAutoFit/>
          </a:bodyPr>
          <a:lstStyle/>
          <a:p>
            <a:r>
              <a:rPr lang="en-GB" sz="2800" dirty="0" smtClean="0"/>
              <a:t>Easier to find</a:t>
            </a:r>
            <a:endParaRPr lang="en-GB" sz="2800" dirty="0"/>
          </a:p>
        </p:txBody>
      </p:sp>
      <p:sp>
        <p:nvSpPr>
          <p:cNvPr id="16" name="TextBox 15"/>
          <p:cNvSpPr txBox="1"/>
          <p:nvPr/>
        </p:nvSpPr>
        <p:spPr>
          <a:xfrm>
            <a:off x="2843808" y="9917"/>
            <a:ext cx="3888432" cy="646331"/>
          </a:xfrm>
          <a:prstGeom prst="rect">
            <a:avLst/>
          </a:prstGeom>
          <a:noFill/>
        </p:spPr>
        <p:txBody>
          <a:bodyPr wrap="square" rtlCol="0">
            <a:spAutoFit/>
          </a:bodyPr>
          <a:lstStyle/>
          <a:p>
            <a:pPr algn="ctr"/>
            <a:r>
              <a:rPr lang="en-GB" sz="3600" dirty="0" smtClean="0"/>
              <a:t>Hard to find!</a:t>
            </a:r>
            <a:endParaRPr lang="en-GB" sz="3600" dirty="0"/>
          </a:p>
        </p:txBody>
      </p:sp>
      <p:sp>
        <p:nvSpPr>
          <p:cNvPr id="2" name="Rectangle 1"/>
          <p:cNvSpPr/>
          <p:nvPr/>
        </p:nvSpPr>
        <p:spPr>
          <a:xfrm>
            <a:off x="0" y="3284984"/>
            <a:ext cx="9144000" cy="3573016"/>
          </a:xfrm>
          <a:prstGeom prst="rect">
            <a:avLst/>
          </a:prstGeom>
          <a:gradFill>
            <a:gsLst>
              <a:gs pos="9000">
                <a:srgbClr val="660066"/>
              </a:gs>
              <a:gs pos="68000">
                <a:srgbClr val="FFFF00"/>
              </a:gs>
              <a:gs pos="89000">
                <a:srgbClr val="FF0000"/>
              </a:gs>
              <a:gs pos="27000">
                <a:srgbClr val="0000FF"/>
              </a:gs>
              <a:gs pos="48000">
                <a:srgbClr val="008000"/>
              </a:gs>
            </a:gsLst>
            <a:lin ang="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descr="Screen Shot 2015-03-17 at 22.39.48.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825" y="0"/>
            <a:ext cx="9309210" cy="6525344"/>
          </a:xfrm>
          <a:prstGeom prst="rect">
            <a:avLst/>
          </a:prstGeom>
        </p:spPr>
      </p:pic>
      <p:sp>
        <p:nvSpPr>
          <p:cNvPr id="5" name="Rectangle 4"/>
          <p:cNvSpPr/>
          <p:nvPr/>
        </p:nvSpPr>
        <p:spPr>
          <a:xfrm>
            <a:off x="0" y="6488668"/>
            <a:ext cx="9144000" cy="369332"/>
          </a:xfrm>
          <a:prstGeom prst="rect">
            <a:avLst/>
          </a:prstGeom>
        </p:spPr>
        <p:txBody>
          <a:bodyPr wrap="square">
            <a:spAutoFit/>
          </a:bodyPr>
          <a:lstStyle/>
          <a:p>
            <a:r>
              <a:rPr lang="en-US" dirty="0">
                <a:hlinkClick r:id="rId4"/>
              </a:rPr>
              <a:t>http://nightjar.exeter.ac.uk/story/</a:t>
            </a:r>
            <a:r>
              <a:rPr lang="en-US" dirty="0" smtClean="0">
                <a:hlinkClick r:id="rId4"/>
              </a:rPr>
              <a:t>nightjar_game</a:t>
            </a:r>
            <a:r>
              <a:rPr lang="en-US" dirty="0" smtClean="0"/>
              <a:t> </a:t>
            </a:r>
            <a:endParaRPr lang="en-US" dirty="0"/>
          </a:p>
        </p:txBody>
      </p:sp>
    </p:spTree>
    <p:extLst>
      <p:ext uri="{BB962C8B-B14F-4D97-AF65-F5344CB8AC3E}">
        <p14:creationId xmlns:p14="http://schemas.microsoft.com/office/powerpoint/2010/main" val="8096769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upload.wikimedia.org/wikipedia/commons/0/0a/Heliconius_mimicry.png"/>
          <p:cNvPicPr>
            <a:picLocks noChangeAspect="1" noChangeArrowheads="1"/>
          </p:cNvPicPr>
          <p:nvPr/>
        </p:nvPicPr>
        <p:blipFill>
          <a:blip r:embed="rId2" cstate="print">
            <a:lum bright="70000" contrast="-70000"/>
          </a:blip>
          <a:srcRect t="25249"/>
          <a:stretch>
            <a:fillRect/>
          </a:stretch>
        </p:blipFill>
        <p:spPr bwMode="auto">
          <a:xfrm>
            <a:off x="0" y="0"/>
            <a:ext cx="9144000" cy="6858000"/>
          </a:xfrm>
          <a:prstGeom prst="rect">
            <a:avLst/>
          </a:prstGeom>
          <a:noFill/>
        </p:spPr>
      </p:pic>
      <p:sp>
        <p:nvSpPr>
          <p:cNvPr id="4" name="Title 3"/>
          <p:cNvSpPr>
            <a:spLocks noGrp="1"/>
          </p:cNvSpPr>
          <p:nvPr>
            <p:ph type="ctrTitle"/>
          </p:nvPr>
        </p:nvSpPr>
        <p:spPr/>
        <p:txBody>
          <a:bodyPr>
            <a:noAutofit/>
          </a:bodyPr>
          <a:lstStyle/>
          <a:p>
            <a:r>
              <a:rPr lang="en-GB" sz="6000" b="1" dirty="0" smtClean="0">
                <a:latin typeface="Verdana" pitchFamily="34" charset="0"/>
                <a:ea typeface="Verdana" pitchFamily="34" charset="0"/>
                <a:cs typeface="Verdana" pitchFamily="34" charset="0"/>
              </a:rPr>
              <a:t>How can animals </a:t>
            </a:r>
            <a:br>
              <a:rPr lang="en-GB" sz="6000" b="1" dirty="0" smtClean="0">
                <a:latin typeface="Verdana" pitchFamily="34" charset="0"/>
                <a:ea typeface="Verdana" pitchFamily="34" charset="0"/>
                <a:cs typeface="Verdana" pitchFamily="34" charset="0"/>
              </a:rPr>
            </a:br>
            <a:r>
              <a:rPr lang="en-GB" sz="6000" b="1" dirty="0" smtClean="0">
                <a:latin typeface="Verdana" pitchFamily="34" charset="0"/>
                <a:ea typeface="Verdana" pitchFamily="34" charset="0"/>
                <a:cs typeface="Verdana" pitchFamily="34" charset="0"/>
              </a:rPr>
              <a:t>(including us!) avoid “attack”?</a:t>
            </a:r>
            <a:br>
              <a:rPr lang="en-GB" sz="6000" b="1" dirty="0" smtClean="0">
                <a:latin typeface="Verdana" pitchFamily="34" charset="0"/>
                <a:ea typeface="Verdana" pitchFamily="34" charset="0"/>
                <a:cs typeface="Verdana" pitchFamily="34" charset="0"/>
              </a:rPr>
            </a:br>
            <a:r>
              <a:rPr lang="en-GB" sz="6000" b="1" dirty="0" smtClean="0">
                <a:latin typeface="Verdana" pitchFamily="34" charset="0"/>
                <a:ea typeface="Verdana" pitchFamily="34" charset="0"/>
                <a:cs typeface="Verdana" pitchFamily="34" charset="0"/>
              </a:rPr>
              <a:t/>
            </a:r>
            <a:br>
              <a:rPr lang="en-GB" sz="6000" b="1" dirty="0" smtClean="0">
                <a:latin typeface="Verdana" pitchFamily="34" charset="0"/>
                <a:ea typeface="Verdana" pitchFamily="34" charset="0"/>
                <a:cs typeface="Verdana" pitchFamily="34" charset="0"/>
              </a:rPr>
            </a:br>
            <a:r>
              <a:rPr lang="en-GB" sz="6000" b="1" dirty="0" smtClean="0">
                <a:latin typeface="Verdana" pitchFamily="34" charset="0"/>
                <a:ea typeface="Verdana" pitchFamily="34" charset="0"/>
                <a:cs typeface="Verdana" pitchFamily="34" charset="0"/>
              </a:rPr>
              <a:t>2: Pretend to be something else!</a:t>
            </a:r>
            <a:endParaRPr lang="en-GB" sz="6000" b="1" dirty="0">
              <a:latin typeface="Verdana" pitchFamily="34" charset="0"/>
              <a:ea typeface="Verdana" pitchFamily="34" charset="0"/>
              <a:cs typeface="Verdana"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smtClean="0">
                <a:solidFill>
                  <a:srgbClr val="FFFFFF"/>
                </a:solidFill>
              </a:rPr>
              <a:t>s: </a:t>
            </a:r>
            <a:r>
              <a:rPr lang="en-US" sz="1400" dirty="0" err="1" smtClean="0">
                <a:solidFill>
                  <a:srgbClr val="FFFFFF"/>
                </a:solidFill>
              </a:rPr>
              <a:t>reptilist</a:t>
            </a:r>
            <a:r>
              <a:rPr lang="en-US" sz="1400" dirty="0">
                <a:solidFill>
                  <a:srgbClr val="FFFFFF"/>
                </a:solidFill>
              </a:rPr>
              <a:t>, http://</a:t>
            </a:r>
            <a:r>
              <a:rPr lang="en-US" sz="1400" dirty="0" err="1">
                <a:solidFill>
                  <a:srgbClr val="FFFFFF"/>
                </a:solidFill>
              </a:rPr>
              <a:t>bit.ly</a:t>
            </a:r>
            <a:r>
              <a:rPr lang="en-US" sz="1400" dirty="0">
                <a:solidFill>
                  <a:srgbClr val="FFFFFF"/>
                </a:solidFill>
              </a:rPr>
              <a:t>/1DAyUD5, CC BY-NC-ND </a:t>
            </a:r>
            <a:r>
              <a:rPr lang="en-US" sz="1400" dirty="0" smtClean="0">
                <a:solidFill>
                  <a:srgbClr val="FFFFFF"/>
                </a:solidFill>
              </a:rPr>
              <a:t>2.0; J.N. </a:t>
            </a:r>
            <a:r>
              <a:rPr lang="en-US" sz="1400" dirty="0">
                <a:solidFill>
                  <a:srgbClr val="FFFFFF"/>
                </a:solidFill>
              </a:rPr>
              <a:t>Stuart, http://</a:t>
            </a:r>
            <a:r>
              <a:rPr lang="en-US" sz="1400" dirty="0" err="1">
                <a:solidFill>
                  <a:srgbClr val="FFFFFF"/>
                </a:solidFill>
              </a:rPr>
              <a:t>bit.ly</a:t>
            </a:r>
            <a:r>
              <a:rPr lang="en-US" sz="1400" dirty="0">
                <a:solidFill>
                  <a:srgbClr val="FFFFFF"/>
                </a:solidFill>
              </a:rPr>
              <a:t>/1Ehln6V, CC BY-NC-ND 2.0</a:t>
            </a:r>
            <a:endParaRPr lang="en-US" sz="1400" dirty="0">
              <a:solidFill>
                <a:srgbClr val="FFFFFF"/>
              </a:solidFill>
            </a:endParaRPr>
          </a:p>
        </p:txBody>
      </p:sp>
      <p:pic>
        <p:nvPicPr>
          <p:cNvPr id="2" name="Picture 1" descr="2778241909_5d9540c518_o.jpg"/>
          <p:cNvPicPr>
            <a:picLocks noChangeAspect="1"/>
          </p:cNvPicPr>
          <p:nvPr/>
        </p:nvPicPr>
        <p:blipFill rotWithShape="1">
          <a:blip r:embed="rId3">
            <a:extLst>
              <a:ext uri="{28A0092B-C50C-407E-A947-70E740481C1C}">
                <a14:useLocalDpi xmlns:a14="http://schemas.microsoft.com/office/drawing/2010/main" val="0"/>
              </a:ext>
            </a:extLst>
          </a:blip>
          <a:srcRect t="12822" b="9622"/>
          <a:stretch/>
        </p:blipFill>
        <p:spPr>
          <a:xfrm>
            <a:off x="0" y="2996952"/>
            <a:ext cx="9173449" cy="3575702"/>
          </a:xfrm>
          <a:prstGeom prst="rect">
            <a:avLst/>
          </a:prstGeom>
        </p:spPr>
      </p:pic>
      <p:pic>
        <p:nvPicPr>
          <p:cNvPr id="3" name="Picture 2" descr="6373614453_0f925ac23f_o.jpg"/>
          <p:cNvPicPr>
            <a:picLocks noChangeAspect="1"/>
          </p:cNvPicPr>
          <p:nvPr/>
        </p:nvPicPr>
        <p:blipFill rotWithShape="1">
          <a:blip r:embed="rId4">
            <a:extLst>
              <a:ext uri="{28A0092B-C50C-407E-A947-70E740481C1C}">
                <a14:useLocalDpi xmlns:a14="http://schemas.microsoft.com/office/drawing/2010/main" val="0"/>
              </a:ext>
            </a:extLst>
          </a:blip>
          <a:srcRect t="14288" b="13155"/>
          <a:stretch/>
        </p:blipFill>
        <p:spPr>
          <a:xfrm>
            <a:off x="0" y="18803"/>
            <a:ext cx="9144000" cy="312216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Document Files\Research\Talks and seminars\2014 Hull Seminar\Viper.jpg"/>
          <p:cNvPicPr>
            <a:picLocks noChangeAspect="1" noChangeArrowheads="1"/>
          </p:cNvPicPr>
          <p:nvPr/>
        </p:nvPicPr>
        <p:blipFill>
          <a:blip r:embed="rId2" cstate="print"/>
          <a:srcRect l="32894" t="516" r="32913" b="11151"/>
          <a:stretch>
            <a:fillRect/>
          </a:stretch>
        </p:blipFill>
        <p:spPr bwMode="auto">
          <a:xfrm flipH="1">
            <a:off x="0" y="0"/>
            <a:ext cx="4536504" cy="6858000"/>
          </a:xfrm>
          <a:prstGeom prst="rect">
            <a:avLst/>
          </a:prstGeom>
          <a:noFill/>
        </p:spPr>
      </p:pic>
      <p:pic>
        <p:nvPicPr>
          <p:cNvPr id="2" name="Picture 1" descr="8730020700_a56f870e2f_z.jpg"/>
          <p:cNvPicPr>
            <a:picLocks noChangeAspect="1"/>
          </p:cNvPicPr>
          <p:nvPr/>
        </p:nvPicPr>
        <p:blipFill rotWithShape="1">
          <a:blip r:embed="rId3">
            <a:extLst>
              <a:ext uri="{28A0092B-C50C-407E-A947-70E740481C1C}">
                <a14:useLocalDpi xmlns:a14="http://schemas.microsoft.com/office/drawing/2010/main" val="0"/>
              </a:ext>
            </a:extLst>
          </a:blip>
          <a:srcRect l="27350" t="30464" r="35568" b="305"/>
          <a:stretch/>
        </p:blipFill>
        <p:spPr>
          <a:xfrm>
            <a:off x="4400409" y="0"/>
            <a:ext cx="4743591" cy="6641976"/>
          </a:xfrm>
          <a:prstGeom prst="rect">
            <a:avLst/>
          </a:prstGeom>
        </p:spPr>
      </p:pic>
      <p:pic>
        <p:nvPicPr>
          <p:cNvPr id="3" name="Picture 2" descr="15706156325_8453e36431_o.jpg"/>
          <p:cNvPicPr>
            <a:picLocks noChangeAspect="1"/>
          </p:cNvPicPr>
          <p:nvPr/>
        </p:nvPicPr>
        <p:blipFill rotWithShape="1">
          <a:blip r:embed="rId4" cstate="print">
            <a:extLst>
              <a:ext uri="{28A0092B-C50C-407E-A947-70E740481C1C}">
                <a14:useLocalDpi xmlns:a14="http://schemas.microsoft.com/office/drawing/2010/main" val="0"/>
              </a:ext>
            </a:extLst>
          </a:blip>
          <a:srcRect t="9913"/>
          <a:stretch/>
        </p:blipFill>
        <p:spPr>
          <a:xfrm>
            <a:off x="0" y="0"/>
            <a:ext cx="4440966" cy="6857999"/>
          </a:xfrm>
          <a:prstGeom prst="rect">
            <a:avLst/>
          </a:prstGeom>
        </p:spPr>
      </p:pic>
      <p:sp>
        <p:nvSpPr>
          <p:cNvPr id="4" name="TextBox 3"/>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Images: </a:t>
            </a:r>
            <a:r>
              <a:rPr lang="en-US" sz="1400" dirty="0" err="1" smtClean="0">
                <a:solidFill>
                  <a:srgbClr val="FFFFFF"/>
                </a:solidFill>
              </a:rPr>
              <a:t>Alexandre</a:t>
            </a:r>
            <a:r>
              <a:rPr lang="en-US" sz="1400" dirty="0" smtClean="0">
                <a:solidFill>
                  <a:srgbClr val="FFFFFF"/>
                </a:solidFill>
              </a:rPr>
              <a:t> Roux, </a:t>
            </a:r>
            <a:r>
              <a:rPr lang="en-US" sz="1400" dirty="0">
                <a:solidFill>
                  <a:srgbClr val="FFFFFF"/>
                </a:solidFill>
              </a:rPr>
              <a:t>http://</a:t>
            </a:r>
            <a:r>
              <a:rPr lang="en-US" sz="1400" dirty="0" err="1">
                <a:solidFill>
                  <a:srgbClr val="FFFFFF"/>
                </a:solidFill>
              </a:rPr>
              <a:t>bit.ly</a:t>
            </a:r>
            <a:r>
              <a:rPr lang="en-US" sz="1400" dirty="0">
                <a:solidFill>
                  <a:srgbClr val="FFFFFF"/>
                </a:solidFill>
              </a:rPr>
              <a:t>/1DYh5zp, CC BY-NC-SA </a:t>
            </a:r>
            <a:r>
              <a:rPr lang="en-US" sz="1400" dirty="0" smtClean="0">
                <a:solidFill>
                  <a:srgbClr val="FFFFFF"/>
                </a:solidFill>
              </a:rPr>
              <a:t>2.0; </a:t>
            </a:r>
            <a:r>
              <a:rPr lang="en-US" sz="1400" dirty="0" err="1" smtClean="0">
                <a:solidFill>
                  <a:srgbClr val="FFFFFF"/>
                </a:solidFill>
              </a:rPr>
              <a:t>Reinaldo</a:t>
            </a:r>
            <a:r>
              <a:rPr lang="en-US" sz="1400" dirty="0" smtClean="0">
                <a:solidFill>
                  <a:srgbClr val="FFFFFF"/>
                </a:solidFill>
              </a:rPr>
              <a:t> </a:t>
            </a:r>
            <a:r>
              <a:rPr lang="en-US" sz="1400" dirty="0">
                <a:solidFill>
                  <a:srgbClr val="FFFFFF"/>
                </a:solidFill>
              </a:rPr>
              <a:t>Aguilar, http://bit.ly/</a:t>
            </a:r>
            <a:r>
              <a:rPr lang="en-US" sz="1400" dirty="0" smtClean="0">
                <a:solidFill>
                  <a:srgbClr val="FFFFFF"/>
                </a:solidFill>
              </a:rPr>
              <a:t>1Q5XNx8</a:t>
            </a:r>
            <a:r>
              <a:rPr lang="en-US" sz="1400" dirty="0">
                <a:solidFill>
                  <a:srgbClr val="FFFFFF"/>
                </a:solidFill>
              </a:rPr>
              <a:t>, CC BY-NC-SA 2.0</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pSp>
        <p:nvGrpSpPr>
          <p:cNvPr id="5" name="Group 38"/>
          <p:cNvGrpSpPr/>
          <p:nvPr/>
        </p:nvGrpSpPr>
        <p:grpSpPr>
          <a:xfrm rot="16200000">
            <a:off x="1143000" y="-1143000"/>
            <a:ext cx="6858000" cy="9144000"/>
            <a:chOff x="4896938" y="1239186"/>
            <a:chExt cx="3960000" cy="4528575"/>
          </a:xfrm>
        </p:grpSpPr>
        <p:pic>
          <p:nvPicPr>
            <p:cNvPr id="6" name="Picture 9" descr="C:\Users\Chris\Dropbox\Blog stuff\Odonates\Ischnua elegans in cop (heterchrome).jpg"/>
            <p:cNvPicPr>
              <a:picLocks noChangeAspect="1" noChangeArrowheads="1"/>
            </p:cNvPicPr>
            <p:nvPr/>
          </p:nvPicPr>
          <p:blipFill>
            <a:blip r:embed="rId2" cstate="screen"/>
            <a:srcRect/>
            <a:stretch>
              <a:fillRect/>
            </a:stretch>
          </p:blipFill>
          <p:spPr bwMode="auto">
            <a:xfrm rot="5400000">
              <a:off x="5781376" y="2692199"/>
              <a:ext cx="2191124" cy="3960000"/>
            </a:xfrm>
            <a:prstGeom prst="rect">
              <a:avLst/>
            </a:prstGeom>
            <a:noFill/>
            <a:ln>
              <a:solidFill>
                <a:schemeClr val="tx1"/>
              </a:solidFill>
            </a:ln>
          </p:spPr>
        </p:pic>
        <p:pic>
          <p:nvPicPr>
            <p:cNvPr id="7" name="Picture 10" descr="C:\Users\Chris\Dropbox\Blog stuff\Odonates\Ischnura elegans in cop (androchrome).jpg"/>
            <p:cNvPicPr>
              <a:picLocks noChangeAspect="1" noChangeArrowheads="1"/>
            </p:cNvPicPr>
            <p:nvPr/>
          </p:nvPicPr>
          <p:blipFill>
            <a:blip r:embed="rId3" cstate="screen"/>
            <a:srcRect/>
            <a:stretch>
              <a:fillRect/>
            </a:stretch>
          </p:blipFill>
          <p:spPr bwMode="auto">
            <a:xfrm rot="5400000">
              <a:off x="5708413" y="427711"/>
              <a:ext cx="2337049" cy="3960000"/>
            </a:xfrm>
            <a:prstGeom prst="rect">
              <a:avLst/>
            </a:prstGeom>
            <a:noFill/>
            <a:ln>
              <a:solidFill>
                <a:schemeClr val="tx1"/>
              </a:solidFill>
            </a:ln>
          </p:spPr>
        </p:pic>
      </p:grpSp>
      <p:sp>
        <p:nvSpPr>
          <p:cNvPr id="8" name="TextBox 7"/>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Chris Hassall</a:t>
            </a:r>
            <a:r>
              <a:rPr lang="en-US" sz="1400" dirty="0">
                <a:solidFill>
                  <a:srgbClr val="FFFFFF"/>
                </a:solidFill>
              </a:rPr>
              <a:t>, http://</a:t>
            </a:r>
            <a:r>
              <a:rPr lang="en-US" sz="1400" dirty="0" err="1">
                <a:solidFill>
                  <a:srgbClr val="FFFFFF"/>
                </a:solidFill>
              </a:rPr>
              <a:t>bit.ly</a:t>
            </a:r>
            <a:r>
              <a:rPr lang="en-US" sz="1400" dirty="0">
                <a:solidFill>
                  <a:srgbClr val="FFFFFF"/>
                </a:solidFill>
              </a:rPr>
              <a:t>/1HIe1sI, </a:t>
            </a:r>
            <a:r>
              <a:rPr lang="en-US" sz="1400" dirty="0">
                <a:solidFill>
                  <a:srgbClr val="FFFFFF"/>
                </a:solidFill>
              </a:rPr>
              <a:t>CC BY </a:t>
            </a:r>
            <a:r>
              <a:rPr lang="en-US" sz="1400" dirty="0" smtClean="0">
                <a:solidFill>
                  <a:srgbClr val="FFFFFF"/>
                </a:solidFill>
              </a:rPr>
              <a:t>4.0</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701412988_153caea281_o.jpg"/>
          <p:cNvPicPr>
            <a:picLocks noChangeAspect="1"/>
          </p:cNvPicPr>
          <p:nvPr/>
        </p:nvPicPr>
        <p:blipFill rotWithShape="1">
          <a:blip r:embed="rId3">
            <a:extLst>
              <a:ext uri="{28A0092B-C50C-407E-A947-70E740481C1C}">
                <a14:useLocalDpi xmlns:a14="http://schemas.microsoft.com/office/drawing/2010/main" val="0"/>
              </a:ext>
            </a:extLst>
          </a:blip>
          <a:srcRect t="3867" r="1882" b="9635"/>
          <a:stretch/>
        </p:blipFill>
        <p:spPr>
          <a:xfrm>
            <a:off x="3485220" y="3140968"/>
            <a:ext cx="5658780" cy="3317564"/>
          </a:xfrm>
          <a:prstGeom prst="rect">
            <a:avLst/>
          </a:prstGeom>
        </p:spPr>
      </p:pic>
      <p:pic>
        <p:nvPicPr>
          <p:cNvPr id="3" name="Picture 2" descr="8745065940_c7a313868f_o.jpg"/>
          <p:cNvPicPr>
            <a:picLocks noChangeAspect="1"/>
          </p:cNvPicPr>
          <p:nvPr/>
        </p:nvPicPr>
        <p:blipFill rotWithShape="1">
          <a:blip r:embed="rId4">
            <a:extLst>
              <a:ext uri="{28A0092B-C50C-407E-A947-70E740481C1C}">
                <a14:useLocalDpi xmlns:a14="http://schemas.microsoft.com/office/drawing/2010/main" val="0"/>
              </a:ext>
            </a:extLst>
          </a:blip>
          <a:srcRect t="5419" b="5926"/>
          <a:stretch/>
        </p:blipFill>
        <p:spPr>
          <a:xfrm>
            <a:off x="3394942" y="0"/>
            <a:ext cx="5753203" cy="3140968"/>
          </a:xfrm>
          <a:prstGeom prst="rect">
            <a:avLst/>
          </a:prstGeom>
        </p:spPr>
      </p:pic>
      <p:pic>
        <p:nvPicPr>
          <p:cNvPr id="2" name="Picture 1" descr="8485748721_e1f4a55f7b_o.jpg"/>
          <p:cNvPicPr>
            <a:picLocks noChangeAspect="1"/>
          </p:cNvPicPr>
          <p:nvPr/>
        </p:nvPicPr>
        <p:blipFill rotWithShape="1">
          <a:blip r:embed="rId5" cstate="print">
            <a:extLst>
              <a:ext uri="{28A0092B-C50C-407E-A947-70E740481C1C}">
                <a14:useLocalDpi xmlns:a14="http://schemas.microsoft.com/office/drawing/2010/main" val="0"/>
              </a:ext>
            </a:extLst>
          </a:blip>
          <a:srcRect l="13584" r="51172"/>
          <a:stretch/>
        </p:blipFill>
        <p:spPr>
          <a:xfrm>
            <a:off x="0" y="-24491"/>
            <a:ext cx="3491880" cy="6608326"/>
          </a:xfrm>
          <a:prstGeom prst="rect">
            <a:avLst/>
          </a:prstGeom>
        </p:spPr>
      </p:pic>
      <p:sp>
        <p:nvSpPr>
          <p:cNvPr id="5" name="TextBox 4"/>
          <p:cNvSpPr txBox="1"/>
          <p:nvPr/>
        </p:nvSpPr>
        <p:spPr>
          <a:xfrm>
            <a:off x="0" y="6366285"/>
            <a:ext cx="9144000" cy="523220"/>
          </a:xfrm>
          <a:prstGeom prst="rect">
            <a:avLst/>
          </a:prstGeom>
          <a:solidFill>
            <a:schemeClr val="tx1"/>
          </a:solidFill>
        </p:spPr>
        <p:txBody>
          <a:bodyPr wrap="square" rtlCol="0">
            <a:spAutoFit/>
          </a:bodyPr>
          <a:lstStyle/>
          <a:p>
            <a:r>
              <a:rPr lang="en-US" sz="1400" dirty="0" smtClean="0">
                <a:solidFill>
                  <a:srgbClr val="FFFFFF"/>
                </a:solidFill>
              </a:rPr>
              <a:t>Images</a:t>
            </a:r>
            <a:r>
              <a:rPr lang="en-US" sz="1400" dirty="0">
                <a:solidFill>
                  <a:srgbClr val="FFFFFF"/>
                </a:solidFill>
              </a:rPr>
              <a:t>: Craig Adam, http://</a:t>
            </a:r>
            <a:r>
              <a:rPr lang="en-US" sz="1400" dirty="0" err="1">
                <a:solidFill>
                  <a:srgbClr val="FFFFFF"/>
                </a:solidFill>
              </a:rPr>
              <a:t>bit.ly</a:t>
            </a:r>
            <a:r>
              <a:rPr lang="en-US" sz="1400" dirty="0">
                <a:solidFill>
                  <a:srgbClr val="FFFFFF"/>
                </a:solidFill>
              </a:rPr>
              <a:t>/1OZxrLu, CC BY-NC-ND </a:t>
            </a:r>
            <a:r>
              <a:rPr lang="en-US" sz="1400" dirty="0" smtClean="0">
                <a:solidFill>
                  <a:srgbClr val="FFFFFF"/>
                </a:solidFill>
              </a:rPr>
              <a:t>2.0;  </a:t>
            </a:r>
            <a:r>
              <a:rPr lang="en-US" sz="1400" dirty="0">
                <a:solidFill>
                  <a:srgbClr val="FFFFFF"/>
                </a:solidFill>
              </a:rPr>
              <a:t>Mick Talbot, http://</a:t>
            </a:r>
            <a:r>
              <a:rPr lang="en-US" sz="1400" dirty="0" err="1">
                <a:solidFill>
                  <a:srgbClr val="FFFFFF"/>
                </a:solidFill>
              </a:rPr>
              <a:t>bit.ly</a:t>
            </a:r>
            <a:r>
              <a:rPr lang="en-US" sz="1400" dirty="0">
                <a:solidFill>
                  <a:srgbClr val="FFFFFF"/>
                </a:solidFill>
              </a:rPr>
              <a:t>/</a:t>
            </a:r>
            <a:r>
              <a:rPr lang="en-US" sz="1400" dirty="0" smtClean="0">
                <a:solidFill>
                  <a:srgbClr val="FFFFFF"/>
                </a:solidFill>
              </a:rPr>
              <a:t>1D2wn1W</a:t>
            </a:r>
            <a:r>
              <a:rPr lang="en-US" sz="1400" dirty="0">
                <a:solidFill>
                  <a:srgbClr val="FFFFFF"/>
                </a:solidFill>
              </a:rPr>
              <a:t>, CC BY-NC-SA </a:t>
            </a:r>
            <a:r>
              <a:rPr lang="en-US" sz="1400" dirty="0" smtClean="0">
                <a:solidFill>
                  <a:srgbClr val="FFFFFF"/>
                </a:solidFill>
              </a:rPr>
              <a:t>2.0; Dick </a:t>
            </a:r>
            <a:r>
              <a:rPr lang="en-US" sz="1400" dirty="0" err="1" smtClean="0">
                <a:solidFill>
                  <a:srgbClr val="FFFFFF"/>
                </a:solidFill>
              </a:rPr>
              <a:t>Willapalens</a:t>
            </a:r>
            <a:r>
              <a:rPr lang="en-US" sz="1400" dirty="0">
                <a:solidFill>
                  <a:srgbClr val="FFFFFF"/>
                </a:solidFill>
              </a:rPr>
              <a:t>, http://</a:t>
            </a:r>
            <a:r>
              <a:rPr lang="en-US" sz="1400" dirty="0" err="1">
                <a:solidFill>
                  <a:srgbClr val="FFFFFF"/>
                </a:solidFill>
              </a:rPr>
              <a:t>bit.ly</a:t>
            </a:r>
            <a:r>
              <a:rPr lang="en-US" sz="1400" dirty="0">
                <a:solidFill>
                  <a:srgbClr val="FFFFFF"/>
                </a:solidFill>
              </a:rPr>
              <a:t>/1DA0W1z, CC BY-NC-SA </a:t>
            </a:r>
            <a:r>
              <a:rPr lang="en-US" sz="1400" dirty="0" smtClean="0">
                <a:solidFill>
                  <a:srgbClr val="FFFFFF"/>
                </a:solidFill>
              </a:rPr>
              <a:t>2.0.</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upload.wikimedia.org/wikipedia/commons/0/0a/Heliconius_mimicry.png"/>
          <p:cNvPicPr>
            <a:picLocks noChangeAspect="1" noChangeArrowheads="1"/>
          </p:cNvPicPr>
          <p:nvPr/>
        </p:nvPicPr>
        <p:blipFill>
          <a:blip r:embed="rId2" cstate="print">
            <a:lum bright="70000" contrast="-70000"/>
          </a:blip>
          <a:srcRect t="25249"/>
          <a:stretch>
            <a:fillRect/>
          </a:stretch>
        </p:blipFill>
        <p:spPr bwMode="auto">
          <a:xfrm>
            <a:off x="0" y="0"/>
            <a:ext cx="9144000" cy="6858000"/>
          </a:xfrm>
          <a:prstGeom prst="rect">
            <a:avLst/>
          </a:prstGeom>
          <a:noFill/>
        </p:spPr>
      </p:pic>
      <p:sp>
        <p:nvSpPr>
          <p:cNvPr id="4" name="Title 3"/>
          <p:cNvSpPr>
            <a:spLocks noGrp="1"/>
          </p:cNvSpPr>
          <p:nvPr>
            <p:ph type="ctrTitle"/>
          </p:nvPr>
        </p:nvSpPr>
        <p:spPr/>
        <p:txBody>
          <a:bodyPr>
            <a:noAutofit/>
          </a:bodyPr>
          <a:lstStyle/>
          <a:p>
            <a:r>
              <a:rPr lang="en-GB" sz="6000" b="1" dirty="0" smtClean="0">
                <a:latin typeface="Verdana" pitchFamily="34" charset="0"/>
                <a:ea typeface="Verdana" pitchFamily="34" charset="0"/>
                <a:cs typeface="Verdana" pitchFamily="34" charset="0"/>
              </a:rPr>
              <a:t>Does it sting?</a:t>
            </a:r>
            <a:endParaRPr lang="en-GB" sz="6000" b="1" dirty="0">
              <a:latin typeface="Verdana" pitchFamily="34" charset="0"/>
              <a:ea typeface="Verdana" pitchFamily="34" charset="0"/>
              <a:cs typeface="Verdana"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0040"/>
            <a:ext cx="9121004" cy="6021288"/>
          </a:xfrm>
          <a:prstGeom prst="rect">
            <a:avLst/>
          </a:prstGeom>
        </p:spPr>
      </p:pic>
      <p:sp>
        <p:nvSpPr>
          <p:cNvPr id="5" name="TextBox 4"/>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extLst>
      <p:ext uri="{BB962C8B-B14F-4D97-AF65-F5344CB8AC3E}">
        <p14:creationId xmlns:p14="http://schemas.microsoft.com/office/powerpoint/2010/main" val="235368982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3728" y="0"/>
            <a:ext cx="4680520" cy="6716678"/>
          </a:xfrm>
          <a:prstGeom prst="rect">
            <a:avLst/>
          </a:prstGeom>
        </p:spPr>
      </p:pic>
      <p:sp>
        <p:nvSpPr>
          <p:cNvPr id="6" name="TextBox 5"/>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Endoris\Desktop\Blocks finished\Block 1 fixed\Spilomyia longicornis CNCD 498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7704" y="-1"/>
            <a:ext cx="5400600" cy="68913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0"/>
            <a:ext cx="7258182" cy="6858000"/>
          </a:xfrm>
          <a:prstGeom prst="rect">
            <a:avLst/>
          </a:prstGeom>
        </p:spPr>
      </p:pic>
      <p:sp>
        <p:nvSpPr>
          <p:cNvPr id="6" name="TextBox 5"/>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Endoris\Desktop\Blocks finished\Block 1 fixed\Mallota posticata CNCD 456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7704" y="-1"/>
            <a:ext cx="5472608" cy="68407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5736" y="-22312"/>
            <a:ext cx="4104456" cy="6901770"/>
          </a:xfrm>
          <a:prstGeom prst="rect">
            <a:avLst/>
          </a:prstGeom>
        </p:spPr>
      </p:pic>
      <p:sp>
        <p:nvSpPr>
          <p:cNvPr id="6" name="TextBox 5"/>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3728" y="0"/>
            <a:ext cx="4680520" cy="6868962"/>
          </a:xfrm>
          <a:prstGeom prst="rect">
            <a:avLst/>
          </a:prstGeom>
        </p:spPr>
      </p:pic>
      <p:sp>
        <p:nvSpPr>
          <p:cNvPr id="6" name="TextBox 5"/>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Endoris\Desktop\Blocks finished\Block 1 fixed\Temnostoma alternans CNCD 539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0"/>
            <a:ext cx="4392488" cy="69092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Endoris\Desktop\Blocks finished\Block 1 fixed\Volucella evecta CNCD 437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0"/>
            <a:ext cx="5616624" cy="6878375"/>
          </a:xfrm>
          <a:prstGeom prst="rect">
            <a:avLst/>
          </a:prstGeom>
        </p:spPr>
      </p:pic>
      <p:sp>
        <p:nvSpPr>
          <p:cNvPr id="5" name="TextBox 4"/>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H:\Document Files\Research\Talks and seminars\2014 Hull Seminar\Hassall mimicry image.jpg"/>
          <p:cNvPicPr>
            <a:picLocks noChangeAspect="1" noChangeArrowheads="1"/>
          </p:cNvPicPr>
          <p:nvPr/>
        </p:nvPicPr>
        <p:blipFill>
          <a:blip r:embed="rId3" cstate="print"/>
          <a:srcRect/>
          <a:stretch>
            <a:fillRect/>
          </a:stretch>
        </p:blipFill>
        <p:spPr bwMode="auto">
          <a:xfrm>
            <a:off x="0" y="1170"/>
            <a:ext cx="9144000" cy="6596182"/>
          </a:xfrm>
          <a:prstGeom prst="rect">
            <a:avLst/>
          </a:prstGeom>
          <a:noFill/>
        </p:spPr>
      </p:pic>
      <p:sp>
        <p:nvSpPr>
          <p:cNvPr id="3" name="TextBox 2"/>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Brent </a:t>
            </a:r>
            <a:r>
              <a:rPr lang="en-US" sz="1400" dirty="0" err="1" smtClean="0">
                <a:solidFill>
                  <a:srgbClr val="FFFFFF"/>
                </a:solidFill>
              </a:rPr>
              <a:t>Lamborn</a:t>
            </a:r>
            <a:r>
              <a:rPr lang="en-US" sz="1400" dirty="0" smtClean="0">
                <a:solidFill>
                  <a:srgbClr val="FFFFFF"/>
                </a:solidFill>
              </a:rPr>
              <a:t>,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Document Files\Teaching\BLGY3340 - 40 credit Honours project\2012-13 projects\Jennifer Easley (40 credit)\Bait experiment photo 3.JPG"/>
          <p:cNvPicPr>
            <a:picLocks noChangeAspect="1" noChangeArrowheads="1"/>
          </p:cNvPicPr>
          <p:nvPr/>
        </p:nvPicPr>
        <p:blipFill>
          <a:blip r:embed="rId3" cstate="print"/>
          <a:srcRect l="5081" t="9623" r="4535"/>
          <a:stretch>
            <a:fillRect/>
          </a:stretch>
        </p:blipFill>
        <p:spPr bwMode="auto">
          <a:xfrm>
            <a:off x="-1" y="0"/>
            <a:ext cx="9144001" cy="6858000"/>
          </a:xfrm>
          <a:prstGeom prst="rect">
            <a:avLst/>
          </a:prstGeom>
          <a:noFill/>
          <a:effectLst>
            <a:outerShdw blurRad="50800" dist="38100" dir="2700000" algn="tl" rotWithShape="0">
              <a:prstClr val="black">
                <a:alpha val="40000"/>
              </a:prstClr>
            </a:outerShdw>
          </a:effectLst>
        </p:spPr>
      </p:pic>
      <p:sp>
        <p:nvSpPr>
          <p:cNvPr id="4" name="TextBox 3"/>
          <p:cNvSpPr txBox="1"/>
          <p:nvPr/>
        </p:nvSpPr>
        <p:spPr>
          <a:xfrm>
            <a:off x="0" y="6554146"/>
            <a:ext cx="9144000" cy="307777"/>
          </a:xfrm>
          <a:prstGeom prst="rect">
            <a:avLst/>
          </a:prstGeom>
          <a:solidFill>
            <a:schemeClr val="tx1"/>
          </a:solidFill>
        </p:spPr>
        <p:txBody>
          <a:bodyPr wrap="square" rtlCol="0">
            <a:spAutoFit/>
          </a:bodyPr>
          <a:lstStyle/>
          <a:p>
            <a:r>
              <a:rPr lang="en-US" sz="1400" dirty="0" smtClean="0">
                <a:solidFill>
                  <a:srgbClr val="FFFFFF"/>
                </a:solidFill>
              </a:rPr>
              <a:t>Image</a:t>
            </a:r>
            <a:r>
              <a:rPr lang="en-US" sz="1400" dirty="0">
                <a:solidFill>
                  <a:srgbClr val="FFFFFF"/>
                </a:solidFill>
              </a:rPr>
              <a:t>: </a:t>
            </a:r>
            <a:r>
              <a:rPr lang="en-US" sz="1400" dirty="0" smtClean="0">
                <a:solidFill>
                  <a:srgbClr val="FFFFFF"/>
                </a:solidFill>
              </a:rPr>
              <a:t>Chris Hassall, used with permission.</a:t>
            </a:r>
            <a:endParaRPr lang="en-US" sz="1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Document Files\Teaching\BLGY3340 - 40 credit Honours project\2012-13 projects\Jennifer Easley (40 credit)\Bait experiment photo 3.JPG"/>
          <p:cNvPicPr>
            <a:picLocks noChangeAspect="1" noChangeArrowheads="1"/>
          </p:cNvPicPr>
          <p:nvPr/>
        </p:nvPicPr>
        <p:blipFill>
          <a:blip r:embed="rId3" cstate="print">
            <a:lum bright="70000" contrast="-70000"/>
          </a:blip>
          <a:srcRect l="5081" t="9623" r="4535"/>
          <a:stretch>
            <a:fillRect/>
          </a:stretch>
        </p:blipFill>
        <p:spPr bwMode="auto">
          <a:xfrm>
            <a:off x="-1" y="0"/>
            <a:ext cx="9144001" cy="6858000"/>
          </a:xfrm>
          <a:prstGeom prst="rect">
            <a:avLst/>
          </a:prstGeom>
          <a:noFill/>
          <a:effectLst>
            <a:outerShdw blurRad="50800" dist="38100" dir="2700000" algn="tl" rotWithShape="0">
              <a:prstClr val="black">
                <a:alpha val="40000"/>
              </a:prstClr>
            </a:outerShdw>
          </a:effectLst>
        </p:spPr>
      </p:pic>
      <p:sp>
        <p:nvSpPr>
          <p:cNvPr id="4" name="Rectangle 3"/>
          <p:cNvSpPr/>
          <p:nvPr/>
        </p:nvSpPr>
        <p:spPr>
          <a:xfrm>
            <a:off x="251520" y="6165304"/>
            <a:ext cx="6720109" cy="461665"/>
          </a:xfrm>
          <a:prstGeom prst="rect">
            <a:avLst/>
          </a:prstGeom>
        </p:spPr>
        <p:txBody>
          <a:bodyPr wrap="none">
            <a:spAutoFit/>
          </a:bodyPr>
          <a:lstStyle/>
          <a:p>
            <a:r>
              <a:rPr lang="en-GB" sz="2400" b="1" dirty="0" smtClean="0">
                <a:latin typeface="Verdana" pitchFamily="34" charset="0"/>
                <a:ea typeface="Verdana" pitchFamily="34" charset="0"/>
                <a:cs typeface="Verdana" pitchFamily="34" charset="0"/>
              </a:rPr>
              <a:t>Experiment 2: Check your chocolates!</a:t>
            </a:r>
            <a:endParaRPr lang="en-GB" sz="2400" dirty="0"/>
          </a:p>
        </p:txBody>
      </p:sp>
      <p:pic>
        <p:nvPicPr>
          <p:cNvPr id="12290" name="Picture 2" descr="http://www.americansweets.co.uk/ekmps/shops/statesidecandy/images/british-revels-chocolate-case-of-36-x-35g-bags-6140-p.jpg"/>
          <p:cNvPicPr>
            <a:picLocks noChangeAspect="1" noChangeArrowheads="1"/>
          </p:cNvPicPr>
          <p:nvPr/>
        </p:nvPicPr>
        <p:blipFill>
          <a:blip r:embed="rId4" cstate="print"/>
          <a:srcRect t="23460" b="22360"/>
          <a:stretch>
            <a:fillRect/>
          </a:stretch>
        </p:blipFill>
        <p:spPr bwMode="auto">
          <a:xfrm>
            <a:off x="683568" y="260648"/>
            <a:ext cx="7841512" cy="4248472"/>
          </a:xfrm>
          <a:prstGeom prst="rect">
            <a:avLst/>
          </a:prstGeom>
          <a:noFill/>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1902" y="4149080"/>
            <a:ext cx="1226522" cy="18000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rcRect l="18899" r="16843"/>
          <a:stretch>
            <a:fillRect/>
          </a:stretch>
        </p:blipFill>
        <p:spPr>
          <a:xfrm>
            <a:off x="4572000" y="4149080"/>
            <a:ext cx="1224136" cy="1800000"/>
          </a:xfrm>
          <a:prstGeom prst="rect">
            <a:avLst/>
          </a:prstGeom>
        </p:spPr>
      </p:pic>
      <p:pic>
        <p:nvPicPr>
          <p:cNvPr id="9" name="Picture 2" descr="C:\Users\Endoris\Desktop\Blocks finished\Block 1 fixed\Volucella evecta CNCD 43713.jpg"/>
          <p:cNvPicPr>
            <a:picLocks noChangeAspect="1" noChangeArrowheads="1"/>
          </p:cNvPicPr>
          <p:nvPr/>
        </p:nvPicPr>
        <p:blipFill>
          <a:blip r:embed="rId7" cstate="print">
            <a:extLst>
              <a:ext uri="{28A0092B-C50C-407E-A947-70E740481C1C}">
                <a14:useLocalDpi xmlns:a14="http://schemas.microsoft.com/office/drawing/2010/main" val="0"/>
              </a:ext>
            </a:extLst>
          </a:blip>
          <a:srcRect l="21002" r="21991"/>
          <a:stretch>
            <a:fillRect/>
          </a:stretch>
        </p:blipFill>
        <p:spPr bwMode="auto">
          <a:xfrm>
            <a:off x="5796136" y="4149080"/>
            <a:ext cx="1368152"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Endoris\Desktop\Blocks finished\Block 1 fixed\Spilomyia longicornis CNCD 4981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23728" y="4149280"/>
            <a:ext cx="1410612"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Endoris\Desktop\Blocks finished\Block 1 fixed\Temnostoma alternans CNCD 5392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51400" y="4149280"/>
            <a:ext cx="1144336"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01547" y="4149280"/>
            <a:ext cx="1070453" cy="180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Document Files\Teaching\BLGY3340 - 40 credit Honours project\2012-13 projects\Jennifer Easley (40 credit)\Bait experiment photo 3.JPG"/>
          <p:cNvPicPr>
            <a:picLocks noChangeAspect="1" noChangeArrowheads="1"/>
          </p:cNvPicPr>
          <p:nvPr/>
        </p:nvPicPr>
        <p:blipFill>
          <a:blip r:embed="rId3" cstate="print">
            <a:lum bright="70000" contrast="-70000"/>
          </a:blip>
          <a:srcRect l="5081" t="9623" r="4535"/>
          <a:stretch>
            <a:fillRect/>
          </a:stretch>
        </p:blipFill>
        <p:spPr bwMode="auto">
          <a:xfrm>
            <a:off x="-1" y="0"/>
            <a:ext cx="9144001" cy="6858000"/>
          </a:xfrm>
          <a:prstGeom prst="rect">
            <a:avLst/>
          </a:prstGeom>
          <a:noFill/>
          <a:effectLst>
            <a:outerShdw blurRad="50800" dist="38100" dir="2700000" algn="tl" rotWithShape="0">
              <a:prstClr val="black">
                <a:alpha val="40000"/>
              </a:prstClr>
            </a:outerShdw>
          </a:effectLst>
        </p:spPr>
      </p:pic>
      <p:sp>
        <p:nvSpPr>
          <p:cNvPr id="4" name="Rectangle 3"/>
          <p:cNvSpPr/>
          <p:nvPr/>
        </p:nvSpPr>
        <p:spPr>
          <a:xfrm>
            <a:off x="251520" y="6165304"/>
            <a:ext cx="6720109" cy="461665"/>
          </a:xfrm>
          <a:prstGeom prst="rect">
            <a:avLst/>
          </a:prstGeom>
        </p:spPr>
        <p:txBody>
          <a:bodyPr wrap="none">
            <a:spAutoFit/>
          </a:bodyPr>
          <a:lstStyle/>
          <a:p>
            <a:r>
              <a:rPr lang="en-GB" sz="2400" b="1" dirty="0" smtClean="0">
                <a:latin typeface="Verdana" pitchFamily="34" charset="0"/>
                <a:ea typeface="Verdana" pitchFamily="34" charset="0"/>
                <a:cs typeface="Verdana" pitchFamily="34" charset="0"/>
              </a:rPr>
              <a:t>Experiment 2: Check your chocolates!</a:t>
            </a:r>
            <a:endParaRPr lang="en-GB" sz="2400" dirty="0"/>
          </a:p>
        </p:txBody>
      </p:sp>
      <p:pic>
        <p:nvPicPr>
          <p:cNvPr id="5" name="Picture 4" descr="http://i448.photobucket.com/albums/qq209/bm42020/revels.jpg"/>
          <p:cNvPicPr/>
          <p:nvPr/>
        </p:nvPicPr>
        <p:blipFill>
          <a:blip r:embed="rId4" cstate="print"/>
          <a:srcRect l="7831" r="8862" b="4669"/>
          <a:stretch>
            <a:fillRect/>
          </a:stretch>
        </p:blipFill>
        <p:spPr bwMode="auto">
          <a:xfrm>
            <a:off x="2123728" y="3356992"/>
            <a:ext cx="4707329" cy="2565437"/>
          </a:xfrm>
          <a:prstGeom prst="rect">
            <a:avLst/>
          </a:prstGeom>
          <a:noFill/>
          <a:ln w="9525">
            <a:noFill/>
            <a:miter lim="800000"/>
            <a:headEnd/>
            <a:tailEnd/>
          </a:ln>
        </p:spPr>
      </p:pic>
      <p:sp>
        <p:nvSpPr>
          <p:cNvPr id="6" name="TextBox 5"/>
          <p:cNvSpPr txBox="1"/>
          <p:nvPr/>
        </p:nvSpPr>
        <p:spPr>
          <a:xfrm>
            <a:off x="467544" y="332656"/>
            <a:ext cx="8136904" cy="3046988"/>
          </a:xfrm>
          <a:prstGeom prst="rect">
            <a:avLst/>
          </a:prstGeom>
          <a:noFill/>
        </p:spPr>
        <p:txBody>
          <a:bodyPr wrap="square" rtlCol="0">
            <a:spAutoFit/>
          </a:bodyPr>
          <a:lstStyle/>
          <a:p>
            <a:pPr marL="342900" indent="-342900">
              <a:buFont typeface="+mj-lt"/>
              <a:buAutoNum type="arabicPeriod"/>
            </a:pPr>
            <a:r>
              <a:rPr lang="en-GB" sz="2400" dirty="0" smtClean="0"/>
              <a:t>Five groups, one bag of “prey” per group</a:t>
            </a:r>
          </a:p>
          <a:p>
            <a:pPr marL="342900" indent="-342900">
              <a:buFont typeface="+mj-lt"/>
              <a:buAutoNum type="arabicPeriod"/>
            </a:pPr>
            <a:r>
              <a:rPr lang="en-GB" sz="2400" dirty="0" smtClean="0"/>
              <a:t>Each of you try three (</a:t>
            </a:r>
            <a:r>
              <a:rPr lang="en-GB" sz="2400" u="sng" dirty="0" smtClean="0"/>
              <a:t>and only three</a:t>
            </a:r>
            <a:r>
              <a:rPr lang="en-GB" sz="2400" dirty="0" smtClean="0"/>
              <a:t>!) each and see if you like them – </a:t>
            </a:r>
            <a:r>
              <a:rPr lang="en-GB" sz="2400" i="1" dirty="0" smtClean="0"/>
              <a:t>you can have the rest to share later if your teacher agrees</a:t>
            </a:r>
            <a:r>
              <a:rPr lang="en-GB" sz="2400" dirty="0" smtClean="0"/>
              <a:t>!</a:t>
            </a:r>
          </a:p>
          <a:p>
            <a:pPr marL="342900" indent="-342900">
              <a:buFont typeface="+mj-lt"/>
              <a:buAutoNum type="arabicPeriod"/>
            </a:pPr>
            <a:r>
              <a:rPr lang="en-GB" sz="2400" dirty="0" smtClean="0"/>
              <a:t>Now try to identify the chocolates and decide which of the remaining chocolates you would eat </a:t>
            </a:r>
          </a:p>
          <a:p>
            <a:pPr marL="342900" indent="-342900">
              <a:buFont typeface="+mj-lt"/>
              <a:buAutoNum type="arabicPeriod"/>
            </a:pPr>
            <a:r>
              <a:rPr lang="en-GB" sz="2400" dirty="0" smtClean="0"/>
              <a:t>Take it in turns until everybody has scattered and collected</a:t>
            </a:r>
          </a:p>
          <a:p>
            <a:pPr marL="342900" indent="-342900">
              <a:buFont typeface="+mj-lt"/>
              <a:buAutoNum type="arabicPeriod"/>
            </a:pPr>
            <a:r>
              <a:rPr lang="en-GB" sz="2400" dirty="0" smtClean="0"/>
              <a:t>Enter your data back in the classroom</a:t>
            </a:r>
            <a:endParaRPr lang="en-GB" sz="2400"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1147</TotalTime>
  <Words>1544</Words>
  <Application>Microsoft Macintosh PowerPoint</Application>
  <PresentationFormat>On-screen Show (4:3)</PresentationFormat>
  <Paragraphs>105</Paragraphs>
  <Slides>35</Slides>
  <Notes>29</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blank</vt:lpstr>
      <vt:lpstr>Avoiding Attack!</vt:lpstr>
      <vt:lpstr>How can animals  (including us!) avoid “attack”?  1: Hide!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animals  (including us!) avoid “attack”?  2: Pretend to be something else!</vt:lpstr>
      <vt:lpstr>PowerPoint Presentation</vt:lpstr>
      <vt:lpstr>PowerPoint Presentation</vt:lpstr>
      <vt:lpstr>PowerPoint Presentation</vt:lpstr>
      <vt:lpstr>PowerPoint Presentation</vt:lpstr>
      <vt:lpstr>Does it 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Leeds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 Hassall</dc:creator>
  <cp:lastModifiedBy>Christopher Hassall</cp:lastModifiedBy>
  <cp:revision>83</cp:revision>
  <dcterms:created xsi:type="dcterms:W3CDTF">2015-03-17T09:32:59Z</dcterms:created>
  <dcterms:modified xsi:type="dcterms:W3CDTF">2015-04-19T20:54:12Z</dcterms:modified>
</cp:coreProperties>
</file>